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6"/>
  </p:notesMasterIdLst>
  <p:sldIdLst>
    <p:sldId id="256" r:id="rId2"/>
    <p:sldId id="339" r:id="rId3"/>
    <p:sldId id="260" r:id="rId4"/>
    <p:sldId id="317" r:id="rId5"/>
    <p:sldId id="318" r:id="rId6"/>
    <p:sldId id="340" r:id="rId7"/>
    <p:sldId id="341" r:id="rId8"/>
    <p:sldId id="319" r:id="rId9"/>
    <p:sldId id="323" r:id="rId10"/>
    <p:sldId id="324" r:id="rId11"/>
    <p:sldId id="325" r:id="rId12"/>
    <p:sldId id="329" r:id="rId13"/>
    <p:sldId id="327" r:id="rId14"/>
    <p:sldId id="321" r:id="rId15"/>
    <p:sldId id="330" r:id="rId16"/>
    <p:sldId id="304" r:id="rId17"/>
    <p:sldId id="303" r:id="rId18"/>
    <p:sldId id="278" r:id="rId19"/>
    <p:sldId id="343" r:id="rId20"/>
    <p:sldId id="337" r:id="rId21"/>
    <p:sldId id="279" r:id="rId22"/>
    <p:sldId id="280" r:id="rId23"/>
    <p:sldId id="281" r:id="rId24"/>
    <p:sldId id="305" r:id="rId25"/>
    <p:sldId id="336" r:id="rId26"/>
    <p:sldId id="282" r:id="rId27"/>
    <p:sldId id="284" r:id="rId28"/>
    <p:sldId id="286" r:id="rId29"/>
    <p:sldId id="287" r:id="rId30"/>
    <p:sldId id="312" r:id="rId31"/>
    <p:sldId id="288" r:id="rId32"/>
    <p:sldId id="313" r:id="rId33"/>
    <p:sldId id="332" r:id="rId34"/>
    <p:sldId id="333" r:id="rId35"/>
    <p:sldId id="291" r:id="rId36"/>
    <p:sldId id="293" r:id="rId37"/>
    <p:sldId id="334" r:id="rId38"/>
    <p:sldId id="311" r:id="rId39"/>
    <p:sldId id="294" r:id="rId40"/>
    <p:sldId id="335" r:id="rId41"/>
    <p:sldId id="295" r:id="rId42"/>
    <p:sldId id="296" r:id="rId43"/>
    <p:sldId id="309" r:id="rId44"/>
    <p:sldId id="310" r:id="rId45"/>
    <p:sldId id="298" r:id="rId46"/>
    <p:sldId id="342" r:id="rId47"/>
    <p:sldId id="299" r:id="rId48"/>
    <p:sldId id="273" r:id="rId49"/>
    <p:sldId id="274" r:id="rId50"/>
    <p:sldId id="276" r:id="rId51"/>
    <p:sldId id="346" r:id="rId52"/>
    <p:sldId id="348" r:id="rId53"/>
    <p:sldId id="349" r:id="rId54"/>
    <p:sldId id="350" r:id="rId55"/>
    <p:sldId id="347" r:id="rId56"/>
    <p:sldId id="351" r:id="rId57"/>
    <p:sldId id="352" r:id="rId58"/>
    <p:sldId id="354" r:id="rId59"/>
    <p:sldId id="353" r:id="rId60"/>
    <p:sldId id="355" r:id="rId61"/>
    <p:sldId id="275" r:id="rId62"/>
    <p:sldId id="302" r:id="rId63"/>
    <p:sldId id="344" r:id="rId64"/>
    <p:sldId id="345" r:id="rId6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E5A5E-6BC1-45FD-987A-7DD2839CBC3C}" type="datetimeFigureOut">
              <a:rPr lang="lv-LV" smtClean="0"/>
              <a:t>11.02.2017</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0031D-5D01-4C2E-AA65-CFCFB7325811}" type="slidenum">
              <a:rPr lang="lv-LV" smtClean="0"/>
              <a:t>‹#›</a:t>
            </a:fld>
            <a:endParaRPr lang="lv-LV"/>
          </a:p>
        </p:txBody>
      </p:sp>
    </p:spTree>
    <p:extLst>
      <p:ext uri="{BB962C8B-B14F-4D97-AF65-F5344CB8AC3E}">
        <p14:creationId xmlns:p14="http://schemas.microsoft.com/office/powerpoint/2010/main" val="150671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7321A0-68CD-498D-B68E-1F3E9A57391F}" type="datetimeFigureOut">
              <a:rPr lang="lv-LV" smtClean="0"/>
              <a:t>11.02.2017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125889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393051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366380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189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283834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E7321A0-68CD-498D-B68E-1F3E9A57391F}" type="datetimeFigureOut">
              <a:rPr lang="lv-LV" smtClean="0"/>
              <a:t>11.02.2017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182720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E7321A0-68CD-498D-B68E-1F3E9A57391F}" type="datetimeFigureOut">
              <a:rPr lang="lv-LV" smtClean="0"/>
              <a:t>11.02.2017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3931328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7321A0-68CD-498D-B68E-1F3E9A57391F}" type="datetimeFigureOut">
              <a:rPr lang="lv-LV" smtClean="0"/>
              <a:t>11.02.2017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91467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7321A0-68CD-498D-B68E-1F3E9A57391F}" type="datetimeFigureOut">
              <a:rPr lang="lv-LV" smtClean="0"/>
              <a:t>11.02.2017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208887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980729"/>
            <a:ext cx="11425269" cy="576263"/>
          </a:xfr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chemeClr val="accent4">
                  <a:lumMod val="75000"/>
                  <a:lumOff val="25000"/>
                </a:schemeClr>
              </a:buClr>
              <a:buSzPct val="70000"/>
              <a:buFont typeface="Wingdings 3" pitchFamily="18" charset="2"/>
              <a:buChar char="u"/>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431371" y="1484784"/>
            <a:ext cx="11425269" cy="432048"/>
          </a:xfrm>
        </p:spPr>
        <p:txBody>
          <a:bodyPr/>
          <a:lstStyle>
            <a:lvl1pPr>
              <a:buNone/>
              <a:defRPr sz="2800" i="1">
                <a:solidFill>
                  <a:schemeClr val="accent1">
                    <a:lumMod val="75000"/>
                    <a:lumOff val="25000"/>
                  </a:schemeClr>
                </a:solidFill>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3594648A-30D5-4FD1-A570-67B6DF77BFF2}" type="datetimeFigureOut">
              <a:rPr lang="en-GB"/>
              <a:pPr>
                <a:defRPr/>
              </a:pPr>
              <a:t>11/02/2017</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D6C1196E-7496-4BDC-A828-0AE32F1C756E}" type="slidenum">
              <a:rPr lang="en-GB" altLang="lv-LV"/>
              <a:pPr/>
              <a:t>‹#›</a:t>
            </a:fld>
            <a:endParaRPr lang="en-GB" altLang="lv-LV"/>
          </a:p>
        </p:txBody>
      </p:sp>
    </p:spTree>
    <p:extLst>
      <p:ext uri="{BB962C8B-B14F-4D97-AF65-F5344CB8AC3E}">
        <p14:creationId xmlns:p14="http://schemas.microsoft.com/office/powerpoint/2010/main" val="189485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7321A0-68CD-498D-B68E-1F3E9A57391F}" type="datetimeFigureOut">
              <a:rPr lang="lv-LV" smtClean="0"/>
              <a:t>11.02.2017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337522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7321A0-68CD-498D-B68E-1F3E9A57391F}" type="datetimeFigureOut">
              <a:rPr lang="lv-LV" smtClean="0"/>
              <a:t>11.02.2017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26367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145822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7321A0-68CD-498D-B68E-1F3E9A57391F}" type="datetimeFigureOut">
              <a:rPr lang="lv-LV" smtClean="0"/>
              <a:t>11.02.2017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2080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7321A0-68CD-498D-B68E-1F3E9A57391F}" type="datetimeFigureOut">
              <a:rPr lang="lv-LV" smtClean="0"/>
              <a:t>11.02.2017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74647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321A0-68CD-498D-B68E-1F3E9A57391F}" type="datetimeFigureOut">
              <a:rPr lang="lv-LV" smtClean="0"/>
              <a:t>11.02.2017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315723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66613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321A0-68CD-498D-B68E-1F3E9A57391F}" type="datetimeFigureOut">
              <a:rPr lang="lv-LV" smtClean="0"/>
              <a:t>11.02.2017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3FF510-9F6A-429E-9216-9EE1468A4DE3}" type="slidenum">
              <a:rPr lang="lv-LV" smtClean="0"/>
              <a:t>‹#›</a:t>
            </a:fld>
            <a:endParaRPr lang="lv-LV"/>
          </a:p>
        </p:txBody>
      </p:sp>
    </p:spTree>
    <p:extLst>
      <p:ext uri="{BB962C8B-B14F-4D97-AF65-F5344CB8AC3E}">
        <p14:creationId xmlns:p14="http://schemas.microsoft.com/office/powerpoint/2010/main" val="95408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E7321A0-68CD-498D-B68E-1F3E9A57391F}" type="datetimeFigureOut">
              <a:rPr lang="lv-LV" smtClean="0"/>
              <a:t>11.02.2017</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A3FF510-9F6A-429E-9216-9EE1468A4DE3}" type="slidenum">
              <a:rPr lang="lv-LV" smtClean="0"/>
              <a:t>‹#›</a:t>
            </a:fld>
            <a:endParaRPr lang="lv-LV"/>
          </a:p>
        </p:txBody>
      </p:sp>
    </p:spTree>
    <p:extLst>
      <p:ext uri="{BB962C8B-B14F-4D97-AF65-F5344CB8AC3E}">
        <p14:creationId xmlns:p14="http://schemas.microsoft.com/office/powerpoint/2010/main" val="145772243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1244420"/>
            <a:ext cx="9144000" cy="2589914"/>
          </a:xfrm>
        </p:spPr>
        <p:txBody>
          <a:bodyPr>
            <a:normAutofit/>
          </a:bodyPr>
          <a:lstStyle/>
          <a:p>
            <a:r>
              <a:rPr lang="lv-LV" sz="4800" dirty="0" smtClean="0"/>
              <a:t>HAT pēc </a:t>
            </a:r>
            <a:r>
              <a:rPr lang="lv-LV" sz="4800" dirty="0" err="1" smtClean="0"/>
              <a:t>onkoginekoloģiskas</a:t>
            </a:r>
            <a:r>
              <a:rPr lang="lv-LV" sz="4800" dirty="0" smtClean="0"/>
              <a:t> diagnozes </a:t>
            </a:r>
            <a:br>
              <a:rPr lang="lv-LV" sz="4800" dirty="0" smtClean="0"/>
            </a:br>
            <a:r>
              <a:rPr lang="lv-LV" sz="4800" dirty="0" smtClean="0"/>
              <a:t/>
            </a:r>
            <a:br>
              <a:rPr lang="lv-LV" sz="4800" dirty="0" smtClean="0"/>
            </a:br>
            <a:r>
              <a:rPr lang="lv-LV" sz="4800" dirty="0" smtClean="0"/>
              <a:t>Novērošana </a:t>
            </a:r>
            <a:endParaRPr lang="lv-LV" sz="4800" dirty="0"/>
          </a:p>
        </p:txBody>
      </p:sp>
      <p:sp>
        <p:nvSpPr>
          <p:cNvPr id="3" name="Subtitle 2"/>
          <p:cNvSpPr>
            <a:spLocks noGrp="1"/>
          </p:cNvSpPr>
          <p:nvPr>
            <p:ph type="subTitle" idx="1"/>
          </p:nvPr>
        </p:nvSpPr>
        <p:spPr/>
        <p:txBody>
          <a:bodyPr/>
          <a:lstStyle/>
          <a:p>
            <a:r>
              <a:rPr lang="lv-LV" dirty="0" err="1" smtClean="0"/>
              <a:t>Dr.Mačuks</a:t>
            </a:r>
            <a:endParaRPr lang="lv-LV" dirty="0"/>
          </a:p>
        </p:txBody>
      </p:sp>
    </p:spTree>
    <p:extLst>
      <p:ext uri="{BB962C8B-B14F-4D97-AF65-F5344CB8AC3E}">
        <p14:creationId xmlns:p14="http://schemas.microsoft.com/office/powerpoint/2010/main" val="382858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262" y="131308"/>
            <a:ext cx="10656239" cy="1109246"/>
          </a:xfrm>
          <a:prstGeom prst="rect">
            <a:avLst/>
          </a:prstGeom>
        </p:spPr>
      </p:pic>
      <p:pic>
        <p:nvPicPr>
          <p:cNvPr id="5" name="Picture 4"/>
          <p:cNvPicPr>
            <a:picLocks noChangeAspect="1"/>
          </p:cNvPicPr>
          <p:nvPr/>
        </p:nvPicPr>
        <p:blipFill>
          <a:blip r:embed="rId3"/>
          <a:stretch>
            <a:fillRect/>
          </a:stretch>
        </p:blipFill>
        <p:spPr>
          <a:xfrm>
            <a:off x="1266188" y="1445828"/>
            <a:ext cx="9450895" cy="5340707"/>
          </a:xfrm>
          <a:prstGeom prst="rect">
            <a:avLst/>
          </a:prstGeom>
        </p:spPr>
      </p:pic>
      <p:sp>
        <p:nvSpPr>
          <p:cNvPr id="6" name="Rectangle 5"/>
          <p:cNvSpPr/>
          <p:nvPr/>
        </p:nvSpPr>
        <p:spPr>
          <a:xfrm>
            <a:off x="1333597" y="6509536"/>
            <a:ext cx="4414991" cy="276999"/>
          </a:xfrm>
          <a:prstGeom prst="rect">
            <a:avLst/>
          </a:prstGeom>
        </p:spPr>
        <p:txBody>
          <a:bodyPr wrap="none">
            <a:spAutoFit/>
          </a:bodyPr>
          <a:lstStyle/>
          <a:p>
            <a:r>
              <a:rPr lang="lv-LV" sz="1200" dirty="0" err="1">
                <a:solidFill>
                  <a:schemeClr val="bg1"/>
                </a:solidFill>
                <a:latin typeface="Arial" panose="020B0604020202020204" pitchFamily="34" charset="0"/>
                <a:cs typeface="Arial" panose="020B0604020202020204" pitchFamily="34" charset="0"/>
              </a:rPr>
              <a:t>Divšķautņu</a:t>
            </a:r>
            <a:r>
              <a:rPr lang="lv-LV" sz="1200" dirty="0">
                <a:solidFill>
                  <a:schemeClr val="bg1"/>
                </a:solidFill>
                <a:latin typeface="Arial" panose="020B0604020202020204" pitchFamily="34" charset="0"/>
                <a:cs typeface="Arial" panose="020B0604020202020204" pitchFamily="34" charset="0"/>
              </a:rPr>
              <a:t> </a:t>
            </a:r>
            <a:r>
              <a:rPr lang="lv-LV" sz="1200" dirty="0" smtClean="0">
                <a:solidFill>
                  <a:schemeClr val="bg1"/>
                </a:solidFill>
                <a:latin typeface="Arial" panose="020B0604020202020204" pitchFamily="34" charset="0"/>
                <a:cs typeface="Arial" panose="020B0604020202020204" pitchFamily="34" charset="0"/>
              </a:rPr>
              <a:t>asinszāle, </a:t>
            </a:r>
            <a:r>
              <a:rPr lang="lv-LV" sz="1200" dirty="0">
                <a:solidFill>
                  <a:schemeClr val="bg1"/>
                </a:solidFill>
                <a:latin typeface="Arial" panose="020B0604020202020204" pitchFamily="34" charset="0"/>
                <a:cs typeface="Arial" panose="020B0604020202020204" pitchFamily="34" charset="0"/>
              </a:rPr>
              <a:t>Ķekarainā </a:t>
            </a:r>
            <a:r>
              <a:rPr lang="lv-LV" sz="1200" dirty="0" err="1" smtClean="0">
                <a:solidFill>
                  <a:schemeClr val="bg1"/>
                </a:solidFill>
                <a:latin typeface="Arial" panose="020B0604020202020204" pitchFamily="34" charset="0"/>
                <a:cs typeface="Arial" panose="020B0604020202020204" pitchFamily="34" charset="0"/>
              </a:rPr>
              <a:t>sudrabsvece</a:t>
            </a:r>
            <a:r>
              <a:rPr lang="lv-LV" sz="1200" dirty="0" smtClean="0">
                <a:solidFill>
                  <a:schemeClr val="bg1"/>
                </a:solidFill>
                <a:latin typeface="Arial" panose="020B0604020202020204" pitchFamily="34" charset="0"/>
                <a:cs typeface="Arial" panose="020B0604020202020204" pitchFamily="34" charset="0"/>
              </a:rPr>
              <a:t>, </a:t>
            </a:r>
            <a:r>
              <a:rPr lang="lv-LV" sz="1200" dirty="0">
                <a:solidFill>
                  <a:schemeClr val="bg1"/>
                </a:solidFill>
                <a:latin typeface="Arial" panose="020B0604020202020204" pitchFamily="34" charset="0"/>
                <a:cs typeface="Arial" panose="020B0604020202020204" pitchFamily="34" charset="0"/>
              </a:rPr>
              <a:t>Svētais </a:t>
            </a:r>
            <a:r>
              <a:rPr lang="lv-LV" sz="1200" dirty="0" err="1">
                <a:solidFill>
                  <a:schemeClr val="bg1"/>
                </a:solidFill>
                <a:latin typeface="Arial" panose="020B0604020202020204" pitchFamily="34" charset="0"/>
                <a:cs typeface="Arial" panose="020B0604020202020204" pitchFamily="34" charset="0"/>
              </a:rPr>
              <a:t>vitekss</a:t>
            </a:r>
            <a:endParaRPr lang="lv-LV"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26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10" y="1156996"/>
            <a:ext cx="11513976" cy="5579706"/>
          </a:xfrm>
        </p:spPr>
        <p:txBody>
          <a:bodyPr>
            <a:noAutofit/>
          </a:bodyPr>
          <a:lstStyle/>
          <a:p>
            <a:pPr marL="0" indent="0">
              <a:buNone/>
            </a:pPr>
            <a:r>
              <a:rPr lang="lv-LV" sz="2400" dirty="0" smtClean="0"/>
              <a:t>Meta-analīze ar 5 </a:t>
            </a:r>
            <a:r>
              <a:rPr lang="lv-LV" sz="2400" dirty="0" err="1" smtClean="0"/>
              <a:t>randomizētiem</a:t>
            </a:r>
            <a:r>
              <a:rPr lang="lv-LV" sz="2400" dirty="0" smtClean="0"/>
              <a:t> pētījumiem</a:t>
            </a:r>
            <a:r>
              <a:rPr lang="en-US" sz="2400" dirty="0" smtClean="0"/>
              <a:t> </a:t>
            </a:r>
            <a:r>
              <a:rPr lang="en-US" sz="2400" dirty="0"/>
              <a:t>(</a:t>
            </a:r>
            <a:r>
              <a:rPr lang="en-US" sz="2400" dirty="0" smtClean="0"/>
              <a:t>733</a:t>
            </a:r>
            <a:r>
              <a:rPr lang="lv-LV" sz="2400" dirty="0" smtClean="0"/>
              <a:t> sievietes</a:t>
            </a:r>
            <a:r>
              <a:rPr lang="en-US" sz="2400" dirty="0" smtClean="0"/>
              <a:t>) </a:t>
            </a:r>
            <a:endParaRPr lang="lv-LV" sz="2400" dirty="0" smtClean="0"/>
          </a:p>
          <a:p>
            <a:pPr marL="0" indent="0">
              <a:buNone/>
            </a:pPr>
            <a:r>
              <a:rPr lang="lv-LV" sz="2400" dirty="0" smtClean="0"/>
              <a:t>		</a:t>
            </a:r>
            <a:r>
              <a:rPr lang="lv-LV" sz="2400" u="sng" dirty="0" smtClean="0"/>
              <a:t>Fiziskās aktivitātes  </a:t>
            </a:r>
            <a:r>
              <a:rPr lang="lv-LV" sz="2400" dirty="0" smtClean="0"/>
              <a:t>	</a:t>
            </a:r>
            <a:r>
              <a:rPr lang="lv-LV" sz="2400" u="sng" dirty="0" smtClean="0"/>
              <a:t>Jog</a:t>
            </a:r>
            <a:r>
              <a:rPr lang="lv-LV" sz="2400" u="sng" dirty="0"/>
              <a:t>a</a:t>
            </a:r>
            <a:r>
              <a:rPr lang="lv-LV" sz="2400" u="sng" dirty="0" smtClean="0"/>
              <a:t> </a:t>
            </a:r>
            <a:r>
              <a:rPr lang="lv-LV" sz="2400" dirty="0" smtClean="0"/>
              <a:t>	</a:t>
            </a:r>
            <a:r>
              <a:rPr lang="lv-LV" sz="2400" u="sng" dirty="0" smtClean="0"/>
              <a:t>Fiziskās aktivitātes + HAT</a:t>
            </a:r>
          </a:p>
          <a:p>
            <a:r>
              <a:rPr lang="lv-LV" sz="2000" dirty="0" smtClean="0"/>
              <a:t>Fiziskās aktivitātes pret neko nedarīšanu – nav atšķirību</a:t>
            </a:r>
          </a:p>
          <a:p>
            <a:r>
              <a:rPr lang="lv-LV" sz="2000" dirty="0" smtClean="0"/>
              <a:t>Fiziskās aktivitātes pret jogu – nav atšķirību</a:t>
            </a:r>
          </a:p>
          <a:p>
            <a:pPr marL="0" indent="0">
              <a:buNone/>
            </a:pPr>
            <a:endParaRPr lang="lv-LV" sz="2400" dirty="0" smtClean="0"/>
          </a:p>
          <a:p>
            <a:pPr marL="0" indent="0">
              <a:buNone/>
            </a:pPr>
            <a:r>
              <a:rPr lang="lv-LV" sz="2400" dirty="0" smtClean="0"/>
              <a:t>Citā pētījumā </a:t>
            </a:r>
          </a:p>
          <a:p>
            <a:pPr marL="0" indent="0">
              <a:buNone/>
            </a:pPr>
            <a:r>
              <a:rPr lang="lv-LV" sz="2400" dirty="0"/>
              <a:t> </a:t>
            </a:r>
            <a:r>
              <a:rPr lang="lv-LV" sz="2400" dirty="0" smtClean="0"/>
              <a:t>          </a:t>
            </a:r>
            <a:r>
              <a:rPr lang="lv-LV" sz="2400" u="sng" dirty="0" smtClean="0"/>
              <a:t>Fiziskās aktivitātes + sojas piens</a:t>
            </a:r>
            <a:r>
              <a:rPr lang="lv-LV" sz="2400" dirty="0" smtClean="0"/>
              <a:t>      </a:t>
            </a:r>
            <a:r>
              <a:rPr lang="lv-LV" sz="2400" u="sng" dirty="0" smtClean="0"/>
              <a:t>Tikai sojas piens </a:t>
            </a:r>
            <a:r>
              <a:rPr lang="lv-LV" sz="2400" dirty="0" smtClean="0"/>
              <a:t>	     </a:t>
            </a:r>
            <a:r>
              <a:rPr lang="lv-LV" sz="2400" u="sng" dirty="0" smtClean="0"/>
              <a:t>Kontroles grupa</a:t>
            </a:r>
          </a:p>
          <a:p>
            <a:pPr marL="0" indent="0">
              <a:buNone/>
            </a:pPr>
            <a:r>
              <a:rPr lang="lv-LV" sz="2000" dirty="0" smtClean="0"/>
              <a:t>Tika konstatēta karstuma viļņu samazināšanās grupā ar fiziskajām aktivitātēm + sojas pienu</a:t>
            </a:r>
          </a:p>
          <a:p>
            <a:pPr marL="0" indent="0">
              <a:buNone/>
            </a:pPr>
            <a:endParaRPr lang="lv-LV" sz="2000" dirty="0"/>
          </a:p>
          <a:p>
            <a:pPr marL="0" indent="0">
              <a:buNone/>
            </a:pPr>
            <a:r>
              <a:rPr lang="lv-LV" sz="2400" dirty="0" smtClean="0"/>
              <a:t>Citā pētījumā </a:t>
            </a:r>
          </a:p>
          <a:p>
            <a:pPr marL="0" indent="0">
              <a:buNone/>
            </a:pPr>
            <a:r>
              <a:rPr lang="lv-LV" sz="2400" dirty="0" smtClean="0"/>
              <a:t>	                                    </a:t>
            </a:r>
            <a:r>
              <a:rPr lang="lv-LV" sz="2400" u="sng" dirty="0" smtClean="0"/>
              <a:t>Fiziskās aktivitātes </a:t>
            </a:r>
            <a:r>
              <a:rPr lang="lv-LV" sz="2400" dirty="0" smtClean="0"/>
              <a:t>         </a:t>
            </a:r>
            <a:r>
              <a:rPr lang="lv-LV" sz="2400" u="sng" dirty="0" smtClean="0"/>
              <a:t>HAT</a:t>
            </a:r>
            <a:r>
              <a:rPr lang="lv-LV" sz="2400" dirty="0" smtClean="0"/>
              <a:t> </a:t>
            </a:r>
            <a:endParaRPr lang="lv-LV" sz="2400" dirty="0"/>
          </a:p>
          <a:p>
            <a:pPr marL="0" indent="0">
              <a:buNone/>
            </a:pPr>
            <a:r>
              <a:rPr lang="lv-LV" sz="2400" dirty="0" smtClean="0"/>
              <a:t> Izteikta karstuma viļņu samazināšanās HAT grupā  - </a:t>
            </a:r>
            <a:r>
              <a:rPr lang="en-US" sz="2400" dirty="0" smtClean="0"/>
              <a:t>5.8</a:t>
            </a:r>
            <a:r>
              <a:rPr lang="en-US" sz="2400" dirty="0"/>
              <a:t>, 95% </a:t>
            </a:r>
            <a:r>
              <a:rPr lang="lv-LV" sz="2400" dirty="0" smtClean="0"/>
              <a:t>T</a:t>
            </a:r>
            <a:r>
              <a:rPr lang="en-US" sz="2400" dirty="0" smtClean="0"/>
              <a:t>I </a:t>
            </a:r>
            <a:r>
              <a:rPr lang="en-US" sz="2400" dirty="0"/>
              <a:t>3.17 </a:t>
            </a:r>
            <a:r>
              <a:rPr lang="lv-LV" sz="2400" dirty="0" smtClean="0"/>
              <a:t>-</a:t>
            </a:r>
            <a:r>
              <a:rPr lang="en-US" sz="2400" dirty="0" smtClean="0"/>
              <a:t> 8.43</a:t>
            </a:r>
            <a:r>
              <a:rPr lang="en-US" sz="2400" dirty="0"/>
              <a:t> </a:t>
            </a:r>
            <a:endParaRPr lang="lv-LV" sz="2400" dirty="0" smtClean="0"/>
          </a:p>
        </p:txBody>
      </p:sp>
      <p:pic>
        <p:nvPicPr>
          <p:cNvPr id="4" name="Picture 3"/>
          <p:cNvPicPr>
            <a:picLocks noChangeAspect="1"/>
          </p:cNvPicPr>
          <p:nvPr/>
        </p:nvPicPr>
        <p:blipFill>
          <a:blip r:embed="rId2"/>
          <a:stretch>
            <a:fillRect/>
          </a:stretch>
        </p:blipFill>
        <p:spPr>
          <a:xfrm>
            <a:off x="130238" y="155899"/>
            <a:ext cx="9326009" cy="1001097"/>
          </a:xfrm>
          <a:prstGeom prst="rect">
            <a:avLst/>
          </a:prstGeom>
        </p:spPr>
      </p:pic>
    </p:spTree>
    <p:extLst>
      <p:ext uri="{BB962C8B-B14F-4D97-AF65-F5344CB8AC3E}">
        <p14:creationId xmlns:p14="http://schemas.microsoft.com/office/powerpoint/2010/main" val="631712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1" y="4731852"/>
            <a:ext cx="4879911" cy="1325563"/>
          </a:xfrm>
        </p:spPr>
        <p:txBody>
          <a:bodyPr>
            <a:normAutofit fontScale="90000"/>
          </a:bodyPr>
          <a:lstStyle/>
          <a:p>
            <a:r>
              <a:rPr lang="lv-LV" dirty="0" smtClean="0"/>
              <a:t>Ēšanas paradumi</a:t>
            </a:r>
            <a:endParaRPr lang="lv-LV" dirty="0"/>
          </a:p>
        </p:txBody>
      </p:sp>
      <p:pic>
        <p:nvPicPr>
          <p:cNvPr id="5122" name="Picture 2" descr="Attēlu rezultāti vaicājumam “healthy nutr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592" y="311138"/>
            <a:ext cx="7551510" cy="417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v-LV" sz="2400" dirty="0" smtClean="0"/>
              <a:t>ASV  </a:t>
            </a:r>
            <a:r>
              <a:rPr lang="en-US" sz="2400" dirty="0" smtClean="0">
                <a:latin typeface="Arial" panose="020B0604020202020204" pitchFamily="34" charset="0"/>
                <a:cs typeface="Arial" panose="020B0604020202020204" pitchFamily="34" charset="0"/>
              </a:rPr>
              <a:t>45–55</a:t>
            </a:r>
            <a:r>
              <a:rPr lang="lv-LV" sz="2400" dirty="0" smtClean="0"/>
              <a:t> </a:t>
            </a:r>
            <a:r>
              <a:rPr lang="lv-LV" sz="2400" dirty="0" err="1" smtClean="0"/>
              <a:t>g.v</a:t>
            </a:r>
            <a:r>
              <a:rPr lang="lv-LV" sz="2400" dirty="0" smtClean="0"/>
              <a:t>.</a:t>
            </a:r>
            <a:r>
              <a:rPr lang="en-US" sz="2400" dirty="0" smtClean="0"/>
              <a:t> </a:t>
            </a:r>
            <a:r>
              <a:rPr lang="lv-LV" sz="2400" dirty="0" smtClean="0"/>
              <a:t>sieviešu populācijā 85% cieš no karstuma viļņiem, kamēr Japānā tikai </a:t>
            </a:r>
            <a:r>
              <a:rPr lang="lv-LV" sz="2400" dirty="0" smtClean="0">
                <a:latin typeface="Arial" panose="020B0604020202020204" pitchFamily="34" charset="0"/>
                <a:cs typeface="Arial" panose="020B0604020202020204" pitchFamily="34" charset="0"/>
              </a:rPr>
              <a:t>25%</a:t>
            </a:r>
          </a:p>
          <a:p>
            <a:r>
              <a:rPr lang="lv-LV" sz="2400" dirty="0" smtClean="0"/>
              <a:t>HAT paaugstina antioksidantu koncentrāciju asinīs, tāpēc tiek izvirzīta teorija par antioksidantu palielināšanu uzturā</a:t>
            </a:r>
          </a:p>
          <a:p>
            <a:r>
              <a:rPr lang="lv-LV" sz="2400" dirty="0" smtClean="0"/>
              <a:t>Āzijas sieviešu populācijā ir zemāka saslimstība ar </a:t>
            </a:r>
            <a:r>
              <a:rPr lang="lv-LV" sz="2400" dirty="0" err="1" smtClean="0"/>
              <a:t>kardiovaskulārajām</a:t>
            </a:r>
            <a:r>
              <a:rPr lang="lv-LV" sz="2400" dirty="0" smtClean="0"/>
              <a:t> slimībām un </a:t>
            </a:r>
            <a:r>
              <a:rPr lang="lv-LV" sz="2400" dirty="0" err="1" smtClean="0"/>
              <a:t>hormonatkarīgajiem</a:t>
            </a:r>
            <a:r>
              <a:rPr lang="lv-LV" sz="2400" dirty="0" smtClean="0"/>
              <a:t> audzējiem</a:t>
            </a:r>
          </a:p>
          <a:p>
            <a:r>
              <a:rPr lang="lv-LV" sz="2400" dirty="0" smtClean="0"/>
              <a:t>Tas tiek saistīts ar sojas produktiem (</a:t>
            </a:r>
            <a:r>
              <a:rPr lang="lv-LV" sz="2400" dirty="0" err="1" smtClean="0"/>
              <a:t>fitoestrogēniem</a:t>
            </a:r>
            <a:r>
              <a:rPr lang="lv-LV" sz="2400" dirty="0" smtClean="0"/>
              <a:t>) pārbagāto uzturu ikdienā</a:t>
            </a:r>
          </a:p>
        </p:txBody>
      </p:sp>
      <p:sp>
        <p:nvSpPr>
          <p:cNvPr id="5" name="TextBox 4"/>
          <p:cNvSpPr txBox="1"/>
          <p:nvPr/>
        </p:nvSpPr>
        <p:spPr>
          <a:xfrm>
            <a:off x="2631233" y="569168"/>
            <a:ext cx="6000361" cy="523220"/>
          </a:xfrm>
          <a:prstGeom prst="rect">
            <a:avLst/>
          </a:prstGeom>
          <a:noFill/>
        </p:spPr>
        <p:txBody>
          <a:bodyPr wrap="none" rtlCol="0">
            <a:spAutoFit/>
          </a:bodyPr>
          <a:lstStyle/>
          <a:p>
            <a:r>
              <a:rPr lang="lv-LV" sz="2800" dirty="0" smtClean="0">
                <a:latin typeface="Arial" panose="020B0604020202020204" pitchFamily="34" charset="0"/>
                <a:cs typeface="Arial" panose="020B0604020202020204" pitchFamily="34" charset="0"/>
              </a:rPr>
              <a:t>Oksidatīvais stress un antioksidanti?</a:t>
            </a:r>
            <a:endParaRPr lang="lv-LV"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15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192" y="1268964"/>
            <a:ext cx="11336694" cy="5374432"/>
          </a:xfrm>
        </p:spPr>
        <p:txBody>
          <a:bodyPr>
            <a:normAutofit/>
          </a:bodyPr>
          <a:lstStyle/>
          <a:p>
            <a:pPr marL="0" indent="0">
              <a:buNone/>
            </a:pPr>
            <a:r>
              <a:rPr lang="en-US" u="sng" dirty="0"/>
              <a:t>Canadian Consensus Conference on Menopause </a:t>
            </a:r>
            <a:endParaRPr lang="lv-LV" u="sng" dirty="0" smtClean="0"/>
          </a:p>
          <a:p>
            <a:pPr>
              <a:buFont typeface="Wingdings" panose="05000000000000000000" pitchFamily="2" charset="2"/>
              <a:buChar char="Ø"/>
            </a:pPr>
            <a:r>
              <a:rPr lang="lv-LV" dirty="0" smtClean="0"/>
              <a:t> ziņots, ka </a:t>
            </a:r>
            <a:r>
              <a:rPr lang="lv-LV" dirty="0" err="1" smtClean="0"/>
              <a:t>estrogēnreceptoru</a:t>
            </a:r>
            <a:r>
              <a:rPr lang="lv-LV" dirty="0" smtClean="0"/>
              <a:t> pozitīvo krūts vēžu gadījumā </a:t>
            </a:r>
            <a:r>
              <a:rPr lang="lv-LV" dirty="0" err="1" smtClean="0"/>
              <a:t>fitoestrogēnu</a:t>
            </a:r>
            <a:r>
              <a:rPr lang="lv-LV" dirty="0" smtClean="0"/>
              <a:t>  lietošana ir kontrindicēta</a:t>
            </a:r>
          </a:p>
          <a:p>
            <a:endParaRPr lang="lv-LV" dirty="0"/>
          </a:p>
          <a:p>
            <a:pPr marL="0" indent="0">
              <a:buNone/>
            </a:pPr>
            <a:r>
              <a:rPr lang="en-US" u="sng" dirty="0" smtClean="0"/>
              <a:t>American </a:t>
            </a:r>
            <a:r>
              <a:rPr lang="en-US" u="sng" dirty="0"/>
              <a:t>Cancer Society </a:t>
            </a:r>
            <a:endParaRPr lang="lv-LV" u="sng" dirty="0" smtClean="0"/>
          </a:p>
          <a:p>
            <a:pPr>
              <a:buFont typeface="Wingdings" panose="05000000000000000000" pitchFamily="2" charset="2"/>
              <a:buChar char="Ø"/>
            </a:pPr>
            <a:r>
              <a:rPr lang="lv-LV" dirty="0" smtClean="0"/>
              <a:t> atļauj sojas ēdienu lietošanu uzturā pacientēm pēc krūts vēža terapijas </a:t>
            </a:r>
          </a:p>
          <a:p>
            <a:pPr marL="0" indent="0">
              <a:buNone/>
            </a:pPr>
            <a:endParaRPr lang="lv-LV" u="sng" dirty="0" smtClean="0"/>
          </a:p>
          <a:p>
            <a:pPr marL="0" indent="0">
              <a:buNone/>
            </a:pPr>
            <a:r>
              <a:rPr lang="lv-LV" u="sng" dirty="0" smtClean="0"/>
              <a:t>Starptautiskais Sojas simpozijs </a:t>
            </a:r>
          </a:p>
          <a:p>
            <a:pPr>
              <a:buFont typeface="Wingdings" panose="05000000000000000000" pitchFamily="2" charset="2"/>
              <a:buChar char="Ø"/>
            </a:pPr>
            <a:r>
              <a:rPr lang="lv-LV" dirty="0"/>
              <a:t> </a:t>
            </a:r>
            <a:r>
              <a:rPr lang="lv-LV" dirty="0" smtClean="0"/>
              <a:t>ziņoja par </a:t>
            </a:r>
            <a:r>
              <a:rPr lang="lv-LV" dirty="0" err="1" smtClean="0"/>
              <a:t>fitoestrogēnu</a:t>
            </a:r>
            <a:r>
              <a:rPr lang="lv-LV" dirty="0" smtClean="0"/>
              <a:t> </a:t>
            </a:r>
            <a:r>
              <a:rPr lang="lv-LV" dirty="0" err="1" smtClean="0"/>
              <a:t>protektīvo</a:t>
            </a:r>
            <a:r>
              <a:rPr lang="lv-LV" dirty="0" smtClean="0"/>
              <a:t> efektu</a:t>
            </a:r>
          </a:p>
          <a:p>
            <a:pPr lvl="1"/>
            <a:r>
              <a:rPr lang="lv-LV" dirty="0" smtClean="0"/>
              <a:t>Ja lieto no pusaudžu vecuma</a:t>
            </a:r>
            <a:r>
              <a:rPr lang="en-US" dirty="0" smtClean="0"/>
              <a:t> </a:t>
            </a:r>
            <a:endParaRPr lang="lv-LV" dirty="0" smtClean="0"/>
          </a:p>
          <a:p>
            <a:pPr lvl="1"/>
            <a:r>
              <a:rPr lang="lv-LV" dirty="0" smtClean="0"/>
              <a:t>Konferencē ziņots par labāku prognozi pacientēm pēc krūts vēža terapijas</a:t>
            </a:r>
          </a:p>
        </p:txBody>
      </p:sp>
      <p:sp>
        <p:nvSpPr>
          <p:cNvPr id="4" name="TextBox 3"/>
          <p:cNvSpPr txBox="1"/>
          <p:nvPr/>
        </p:nvSpPr>
        <p:spPr>
          <a:xfrm>
            <a:off x="1296954" y="401217"/>
            <a:ext cx="9137630" cy="646331"/>
          </a:xfrm>
          <a:prstGeom prst="rect">
            <a:avLst/>
          </a:prstGeom>
          <a:noFill/>
        </p:spPr>
        <p:txBody>
          <a:bodyPr wrap="none" rtlCol="0">
            <a:spAutoFit/>
          </a:bodyPr>
          <a:lstStyle/>
          <a:p>
            <a:r>
              <a:rPr lang="lv-LV" sz="3600" dirty="0" smtClean="0"/>
              <a:t>Pretrunas </a:t>
            </a:r>
            <a:r>
              <a:rPr lang="lv-LV" sz="3600" dirty="0" err="1" smtClean="0"/>
              <a:t>fitoestrogēnu</a:t>
            </a:r>
            <a:r>
              <a:rPr lang="lv-LV" sz="3600" dirty="0" smtClean="0"/>
              <a:t> rekomendēšanai uzturā</a:t>
            </a:r>
            <a:endParaRPr lang="lv-LV" sz="3600" dirty="0"/>
          </a:p>
        </p:txBody>
      </p:sp>
    </p:spTree>
    <p:extLst>
      <p:ext uri="{BB962C8B-B14F-4D97-AF65-F5344CB8AC3E}">
        <p14:creationId xmlns:p14="http://schemas.microsoft.com/office/powerpoint/2010/main" val="133962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21" y="2576480"/>
            <a:ext cx="10515600" cy="1818238"/>
          </a:xfrm>
        </p:spPr>
        <p:txBody>
          <a:bodyPr/>
          <a:lstStyle/>
          <a:p>
            <a:pPr algn="ctr"/>
            <a:r>
              <a:rPr lang="lv-LV" dirty="0" smtClean="0"/>
              <a:t>HAT ietekme uz vēža veidošanos </a:t>
            </a:r>
            <a:br>
              <a:rPr lang="lv-LV" dirty="0" smtClean="0"/>
            </a:br>
            <a:r>
              <a:rPr lang="lv-LV" dirty="0" smtClean="0"/>
              <a:t>(pirmreizēju)</a:t>
            </a:r>
            <a:endParaRPr lang="lv-LV" dirty="0"/>
          </a:p>
        </p:txBody>
      </p:sp>
    </p:spTree>
    <p:extLst>
      <p:ext uri="{BB962C8B-B14F-4D97-AF65-F5344CB8AC3E}">
        <p14:creationId xmlns:p14="http://schemas.microsoft.com/office/powerpoint/2010/main" val="188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580" y="1825625"/>
            <a:ext cx="3812101" cy="4351338"/>
          </a:xfrm>
        </p:spPr>
        <p:txBody>
          <a:bodyPr>
            <a:normAutofit/>
          </a:bodyPr>
          <a:lstStyle/>
          <a:p>
            <a:pPr marL="0" indent="0">
              <a:buNone/>
            </a:pPr>
            <a:r>
              <a:rPr lang="en-US" dirty="0" smtClean="0">
                <a:latin typeface="Arial" panose="020B0604020202020204" pitchFamily="34" charset="0"/>
                <a:cs typeface="Arial" panose="020B0604020202020204" pitchFamily="34" charset="0"/>
              </a:rPr>
              <a:t>23</a:t>
            </a:r>
            <a:r>
              <a:rPr lang="lv-LV"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244</a:t>
            </a:r>
            <a:r>
              <a:rPr lang="en-US" dirty="0">
                <a:latin typeface="Arial" panose="020B0604020202020204" pitchFamily="34" charset="0"/>
                <a:cs typeface="Arial" panose="020B0604020202020204" pitchFamily="34" charset="0"/>
              </a:rPr>
              <a:t> </a:t>
            </a:r>
            <a:r>
              <a:rPr lang="lv-LV" dirty="0" smtClean="0">
                <a:latin typeface="Arial" panose="020B0604020202020204" pitchFamily="34" charset="0"/>
                <a:cs typeface="Arial" panose="020B0604020202020204" pitchFamily="34" charset="0"/>
              </a:rPr>
              <a:t>sieviešu </a:t>
            </a:r>
          </a:p>
          <a:p>
            <a:pPr marL="0" indent="0">
              <a:buNone/>
            </a:pPr>
            <a:r>
              <a:rPr lang="lv-LV" dirty="0" smtClean="0">
                <a:latin typeface="Arial" panose="020B0604020202020204" pitchFamily="34" charset="0"/>
                <a:cs typeface="Arial" panose="020B0604020202020204" pitchFamily="34" charset="0"/>
              </a:rPr>
              <a:t>Novērošana </a:t>
            </a:r>
            <a:r>
              <a:rPr lang="en-US" dirty="0" smtClean="0">
                <a:latin typeface="Arial" panose="020B0604020202020204" pitchFamily="34" charset="0"/>
                <a:cs typeface="Arial" panose="020B0604020202020204" pitchFamily="34" charset="0"/>
              </a:rPr>
              <a:t>6</a:t>
            </a:r>
            <a:r>
              <a:rPr lang="lv-LV"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7 </a:t>
            </a:r>
            <a:r>
              <a:rPr lang="lv-LV" dirty="0" smtClean="0">
                <a:latin typeface="Arial" panose="020B0604020202020204" pitchFamily="34" charset="0"/>
                <a:cs typeface="Arial" panose="020B0604020202020204" pitchFamily="34" charset="0"/>
              </a:rPr>
              <a:t>gadi</a:t>
            </a:r>
          </a:p>
        </p:txBody>
      </p:sp>
      <p:pic>
        <p:nvPicPr>
          <p:cNvPr id="5" name="Picture 4"/>
          <p:cNvPicPr>
            <a:picLocks noChangeAspect="1"/>
          </p:cNvPicPr>
          <p:nvPr/>
        </p:nvPicPr>
        <p:blipFill>
          <a:blip r:embed="rId2"/>
          <a:stretch>
            <a:fillRect/>
          </a:stretch>
        </p:blipFill>
        <p:spPr>
          <a:xfrm>
            <a:off x="147264" y="129616"/>
            <a:ext cx="8339684" cy="9434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66359210"/>
              </p:ext>
            </p:extLst>
          </p:nvPr>
        </p:nvGraphicFramePr>
        <p:xfrm>
          <a:off x="4481384" y="1169769"/>
          <a:ext cx="7381103" cy="5515235"/>
        </p:xfrm>
        <a:graphic>
          <a:graphicData uri="http://schemas.openxmlformats.org/drawingml/2006/table">
            <a:tbl>
              <a:tblPr firstRow="1" bandRow="1">
                <a:tableStyleId>{5C22544A-7EE6-4342-B048-85BDC9FD1C3A}</a:tableStyleId>
              </a:tblPr>
              <a:tblGrid>
                <a:gridCol w="5171683"/>
                <a:gridCol w="2209420"/>
              </a:tblGrid>
              <a:tr h="501385">
                <a:tc>
                  <a:txBody>
                    <a:bodyPr/>
                    <a:lstStyle/>
                    <a:p>
                      <a:pPr algn="ctr"/>
                      <a:r>
                        <a:rPr lang="lv-LV" sz="2400" dirty="0" smtClean="0"/>
                        <a:t>Audzēja</a:t>
                      </a:r>
                      <a:r>
                        <a:rPr lang="lv-LV" sz="2400" baseline="0" dirty="0" smtClean="0"/>
                        <a:t> lokalizācija</a:t>
                      </a:r>
                      <a:endParaRPr lang="lv-LV" sz="2400" dirty="0"/>
                    </a:p>
                  </a:txBody>
                  <a:tcPr/>
                </a:tc>
                <a:tc>
                  <a:txBody>
                    <a:bodyPr/>
                    <a:lstStyle/>
                    <a:p>
                      <a:pPr algn="ctr"/>
                      <a:r>
                        <a:rPr lang="lv-LV" sz="2400" dirty="0" smtClean="0"/>
                        <a:t>RR</a:t>
                      </a:r>
                      <a:endParaRPr lang="lv-LV" sz="2400" dirty="0"/>
                    </a:p>
                  </a:txBody>
                  <a:tcPr/>
                </a:tc>
              </a:tr>
              <a:tr h="501385">
                <a:tc>
                  <a:txBody>
                    <a:bodyPr/>
                    <a:lstStyle/>
                    <a:p>
                      <a:pPr algn="ctr"/>
                      <a:r>
                        <a:rPr lang="lv-LV" sz="2400" dirty="0" smtClean="0"/>
                        <a:t>Endometrija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1.8</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Krūts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1.1</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Dzemdes kakla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0.8</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Olnīcu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1.0</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Aizkuņģa dziedzera</a:t>
                      </a:r>
                      <a:r>
                        <a:rPr lang="lv-LV" sz="2400" baseline="0" dirty="0" smtClean="0"/>
                        <a:t>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0.8</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Resnās zarnas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0.56</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Nieru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1.0</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Aknu un žultsceļu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0.4</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Melanoma</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1.5</a:t>
                      </a:r>
                      <a:endParaRPr lang="lv-LV" sz="2000" dirty="0">
                        <a:latin typeface="Arial" panose="020B0604020202020204" pitchFamily="34" charset="0"/>
                        <a:cs typeface="Arial" panose="020B0604020202020204" pitchFamily="34" charset="0"/>
                      </a:endParaRPr>
                    </a:p>
                  </a:txBody>
                  <a:tcPr/>
                </a:tc>
              </a:tr>
              <a:tr h="501385">
                <a:tc>
                  <a:txBody>
                    <a:bodyPr/>
                    <a:lstStyle/>
                    <a:p>
                      <a:pPr algn="ctr"/>
                      <a:r>
                        <a:rPr lang="lv-LV" sz="2400" dirty="0" smtClean="0"/>
                        <a:t>Plaušu vēzis</a:t>
                      </a:r>
                      <a:endParaRPr lang="lv-LV" sz="2400" dirty="0"/>
                    </a:p>
                  </a:txBody>
                  <a:tcPr/>
                </a:tc>
                <a:tc>
                  <a:txBody>
                    <a:bodyPr/>
                    <a:lstStyle/>
                    <a:p>
                      <a:pPr algn="ctr"/>
                      <a:r>
                        <a:rPr lang="lv-LV" sz="2000" dirty="0" smtClean="0">
                          <a:latin typeface="Arial" panose="020B0604020202020204" pitchFamily="34" charset="0"/>
                          <a:cs typeface="Arial" panose="020B0604020202020204" pitchFamily="34" charset="0"/>
                        </a:rPr>
                        <a:t>1.3</a:t>
                      </a:r>
                      <a:endParaRPr lang="lv-LV"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87866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4168" cy="1325563"/>
          </a:xfrm>
        </p:spPr>
        <p:txBody>
          <a:bodyPr/>
          <a:lstStyle/>
          <a:p>
            <a:pPr algn="ctr"/>
            <a:r>
              <a:rPr lang="lv-LV" dirty="0" smtClean="0"/>
              <a:t>Vulvas vēzis</a:t>
            </a:r>
            <a:endParaRPr lang="lv-LV" dirty="0"/>
          </a:p>
        </p:txBody>
      </p:sp>
      <p:sp>
        <p:nvSpPr>
          <p:cNvPr id="3" name="Content Placeholder 2"/>
          <p:cNvSpPr>
            <a:spLocks noGrp="1"/>
          </p:cNvSpPr>
          <p:nvPr>
            <p:ph idx="1"/>
          </p:nvPr>
        </p:nvSpPr>
        <p:spPr/>
        <p:txBody>
          <a:bodyPr/>
          <a:lstStyle/>
          <a:p>
            <a:r>
              <a:rPr lang="lv-LV" dirty="0" smtClean="0"/>
              <a:t>Estrogēni tiek izmantoti vulvas priekšvēža stāvokļu terapijā – </a:t>
            </a:r>
            <a:r>
              <a:rPr lang="lv-LV" i="1" dirty="0" err="1" smtClean="0"/>
              <a:t>lichen</a:t>
            </a:r>
            <a:r>
              <a:rPr lang="lv-LV" i="1" dirty="0" smtClean="0"/>
              <a:t> </a:t>
            </a:r>
            <a:r>
              <a:rPr lang="lv-LV" i="1" dirty="0" err="1" smtClean="0"/>
              <a:t>sclerosus</a:t>
            </a:r>
            <a:r>
              <a:rPr lang="lv-LV" dirty="0" smtClean="0"/>
              <a:t> un </a:t>
            </a:r>
            <a:r>
              <a:rPr lang="lv-LV" dirty="0" err="1" smtClean="0"/>
              <a:t>leikoplākija</a:t>
            </a:r>
            <a:endParaRPr lang="lv-LV" dirty="0" smtClean="0"/>
          </a:p>
          <a:p>
            <a:r>
              <a:rPr lang="lv-LV" dirty="0" smtClean="0"/>
              <a:t>Nav kontrindikāciju HAT lietošanai pēc terapijas saņemšanas</a:t>
            </a:r>
          </a:p>
          <a:p>
            <a:endParaRPr lang="lv-LV" dirty="0"/>
          </a:p>
        </p:txBody>
      </p:sp>
    </p:spTree>
    <p:extLst>
      <p:ext uri="{BB962C8B-B14F-4D97-AF65-F5344CB8AC3E}">
        <p14:creationId xmlns:p14="http://schemas.microsoft.com/office/powerpoint/2010/main" val="345263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Maksts vēzis</a:t>
            </a:r>
            <a:endParaRPr lang="lv-LV" dirty="0"/>
          </a:p>
        </p:txBody>
      </p:sp>
      <p:sp>
        <p:nvSpPr>
          <p:cNvPr id="3" name="Content Placeholder 2"/>
          <p:cNvSpPr>
            <a:spLocks noGrp="1"/>
          </p:cNvSpPr>
          <p:nvPr>
            <p:ph idx="1"/>
          </p:nvPr>
        </p:nvSpPr>
        <p:spPr/>
        <p:txBody>
          <a:bodyPr>
            <a:normAutofit/>
          </a:bodyPr>
          <a:lstStyle/>
          <a:p>
            <a:r>
              <a:rPr lang="lv-LV" dirty="0" smtClean="0"/>
              <a:t>Maksts epitēlijs satur gan estrogēnu, gan progesterona receptorus</a:t>
            </a:r>
          </a:p>
          <a:p>
            <a:r>
              <a:rPr lang="lv-LV" dirty="0" smtClean="0"/>
              <a:t>Estrogēni plaši tiek lietoti gļotādu atrofijas gadījumā</a:t>
            </a:r>
          </a:p>
          <a:p>
            <a:r>
              <a:rPr lang="lv-LV" dirty="0" smtClean="0"/>
              <a:t>No estrogēnu vai </a:t>
            </a:r>
            <a:r>
              <a:rPr lang="lv-LV" dirty="0" err="1" smtClean="0"/>
              <a:t>progestīnu</a:t>
            </a:r>
            <a:r>
              <a:rPr lang="lv-LV" dirty="0" smtClean="0"/>
              <a:t> terapijas nav novērojama </a:t>
            </a:r>
            <a:r>
              <a:rPr lang="lv-LV" dirty="0" err="1" smtClean="0"/>
              <a:t>hiperplastiska</a:t>
            </a:r>
            <a:r>
              <a:rPr lang="lv-LV" dirty="0" smtClean="0"/>
              <a:t> gļotādas augšana</a:t>
            </a:r>
          </a:p>
          <a:p>
            <a:r>
              <a:rPr lang="lv-LV" dirty="0" smtClean="0"/>
              <a:t>Nav pētījumu par HAT saistību ar maksts vēzi</a:t>
            </a:r>
          </a:p>
          <a:p>
            <a:r>
              <a:rPr lang="lv-LV" dirty="0" smtClean="0"/>
              <a:t>HAT lietošana šīm pacientēm ir droša</a:t>
            </a:r>
          </a:p>
          <a:p>
            <a:pPr marL="0" indent="0">
              <a:buNone/>
            </a:pPr>
            <a:endParaRPr lang="lv-LV" dirty="0" smtClean="0"/>
          </a:p>
          <a:p>
            <a:endParaRPr lang="lv-LV" dirty="0" smtClean="0"/>
          </a:p>
        </p:txBody>
      </p:sp>
    </p:spTree>
    <p:extLst>
      <p:ext uri="{BB962C8B-B14F-4D97-AF65-F5344CB8AC3E}">
        <p14:creationId xmlns:p14="http://schemas.microsoft.com/office/powerpoint/2010/main" val="438899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Olvada vēzis</a:t>
            </a:r>
            <a:endParaRPr lang="lv-LV" dirty="0"/>
          </a:p>
        </p:txBody>
      </p:sp>
      <p:sp>
        <p:nvSpPr>
          <p:cNvPr id="3" name="Content Placeholder 2"/>
          <p:cNvSpPr>
            <a:spLocks noGrp="1"/>
          </p:cNvSpPr>
          <p:nvPr>
            <p:ph idx="1"/>
          </p:nvPr>
        </p:nvSpPr>
        <p:spPr/>
        <p:txBody>
          <a:bodyPr/>
          <a:lstStyle/>
          <a:p>
            <a:r>
              <a:rPr lang="lv-LV" dirty="0"/>
              <a:t>Nav pētījumu par HAT saistību ar </a:t>
            </a:r>
            <a:r>
              <a:rPr lang="lv-LV" dirty="0" smtClean="0"/>
              <a:t>olvada vēzi</a:t>
            </a:r>
            <a:endParaRPr lang="lv-LV" dirty="0"/>
          </a:p>
          <a:p>
            <a:r>
              <a:rPr lang="lv-LV" dirty="0"/>
              <a:t>HAT lietošana šīm pacientēm ir droša</a:t>
            </a:r>
          </a:p>
        </p:txBody>
      </p:sp>
    </p:spTree>
    <p:extLst>
      <p:ext uri="{BB962C8B-B14F-4D97-AF65-F5344CB8AC3E}">
        <p14:creationId xmlns:p14="http://schemas.microsoft.com/office/powerpoint/2010/main" val="116970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4482"/>
            <a:ext cx="10515600" cy="3278491"/>
          </a:xfrm>
        </p:spPr>
        <p:txBody>
          <a:bodyPr>
            <a:noAutofit/>
          </a:bodyPr>
          <a:lstStyle/>
          <a:p>
            <a:pPr marL="0" indent="0">
              <a:buNone/>
            </a:pPr>
            <a:r>
              <a:rPr lang="lv-LV" sz="2400" b="1" dirty="0" smtClean="0"/>
              <a:t>Alternatīvas </a:t>
            </a:r>
            <a:r>
              <a:rPr lang="lv-LV" sz="2400" b="1" dirty="0" err="1" smtClean="0"/>
              <a:t>hormonaizvietojošai</a:t>
            </a:r>
            <a:r>
              <a:rPr lang="lv-LV" sz="2400" b="1" dirty="0" smtClean="0"/>
              <a:t> terapijai</a:t>
            </a:r>
          </a:p>
          <a:p>
            <a:pPr lvl="1">
              <a:buFont typeface="Wingdings" panose="05000000000000000000" pitchFamily="2" charset="2"/>
              <a:buChar char="ü"/>
            </a:pPr>
            <a:r>
              <a:rPr lang="lv-LV" altLang="lv-LV" dirty="0" smtClean="0"/>
              <a:t>  </a:t>
            </a:r>
            <a:r>
              <a:rPr lang="en-GB" altLang="lv-LV" dirty="0" smtClean="0"/>
              <a:t>Cimicifuga </a:t>
            </a:r>
            <a:r>
              <a:rPr lang="en-GB" altLang="lv-LV" dirty="0"/>
              <a:t>racemose</a:t>
            </a:r>
            <a:r>
              <a:rPr lang="lv-LV" altLang="lv-LV" dirty="0"/>
              <a:t> - </a:t>
            </a:r>
            <a:r>
              <a:rPr lang="lv-LV" dirty="0"/>
              <a:t>Ķekarainā </a:t>
            </a:r>
            <a:r>
              <a:rPr lang="lv-LV" dirty="0" err="1" smtClean="0"/>
              <a:t>sudrabsvece</a:t>
            </a:r>
            <a:r>
              <a:rPr lang="lv-LV" altLang="lv-LV" dirty="0" smtClean="0"/>
              <a:t> </a:t>
            </a:r>
          </a:p>
          <a:p>
            <a:pPr lvl="1">
              <a:buFont typeface="Wingdings" panose="05000000000000000000" pitchFamily="2" charset="2"/>
              <a:buChar char="ü"/>
            </a:pPr>
            <a:r>
              <a:rPr lang="lv-LV" altLang="lv-LV" dirty="0" smtClean="0"/>
              <a:t>  </a:t>
            </a:r>
            <a:r>
              <a:rPr lang="en-GB" altLang="lv-LV" dirty="0" smtClean="0"/>
              <a:t>Valeriana </a:t>
            </a:r>
            <a:r>
              <a:rPr lang="en-GB" altLang="lv-LV" dirty="0" err="1"/>
              <a:t>officinalis</a:t>
            </a:r>
            <a:r>
              <a:rPr lang="lv-LV" altLang="lv-LV" dirty="0"/>
              <a:t> </a:t>
            </a:r>
            <a:r>
              <a:rPr lang="lv-LV" altLang="lv-LV" dirty="0" smtClean="0"/>
              <a:t>– </a:t>
            </a:r>
            <a:r>
              <a:rPr lang="lv-LV" altLang="lv-LV" dirty="0" err="1" smtClean="0"/>
              <a:t>balderiāņi</a:t>
            </a:r>
            <a:endParaRPr lang="lv-LV" altLang="lv-LV" dirty="0" smtClean="0"/>
          </a:p>
          <a:p>
            <a:pPr lvl="1">
              <a:buFont typeface="Wingdings" panose="05000000000000000000" pitchFamily="2" charset="2"/>
              <a:buChar char="ü"/>
            </a:pPr>
            <a:r>
              <a:rPr lang="lv-LV" altLang="lv-LV" dirty="0" smtClean="0"/>
              <a:t>  </a:t>
            </a:r>
            <a:r>
              <a:rPr lang="en-GB" altLang="lv-LV" dirty="0" smtClean="0"/>
              <a:t>Evening </a:t>
            </a:r>
            <a:r>
              <a:rPr lang="en-GB" altLang="lv-LV" dirty="0"/>
              <a:t>Primrose Oil</a:t>
            </a:r>
            <a:r>
              <a:rPr lang="lv-LV" altLang="lv-LV" dirty="0"/>
              <a:t> – </a:t>
            </a:r>
            <a:r>
              <a:rPr lang="lv-LV" dirty="0"/>
              <a:t>Naktssveces </a:t>
            </a:r>
            <a:r>
              <a:rPr lang="lv-LV" dirty="0" smtClean="0"/>
              <a:t>eļļa</a:t>
            </a:r>
          </a:p>
          <a:p>
            <a:pPr lvl="1">
              <a:buFont typeface="Wingdings" panose="05000000000000000000" pitchFamily="2" charset="2"/>
              <a:buChar char="ü"/>
            </a:pPr>
            <a:r>
              <a:rPr lang="lv-LV" dirty="0" smtClean="0"/>
              <a:t>  </a:t>
            </a:r>
            <a:r>
              <a:rPr lang="lv-LV" dirty="0" err="1" smtClean="0"/>
              <a:t>Tibolons</a:t>
            </a:r>
            <a:endParaRPr lang="lv-LV" dirty="0" smtClean="0"/>
          </a:p>
          <a:p>
            <a:pPr lvl="1">
              <a:buFont typeface="Wingdings" panose="05000000000000000000" pitchFamily="2" charset="2"/>
              <a:buChar char="ü"/>
            </a:pPr>
            <a:r>
              <a:rPr lang="lv-LV" dirty="0"/>
              <a:t> </a:t>
            </a:r>
            <a:r>
              <a:rPr lang="lv-LV" dirty="0" smtClean="0"/>
              <a:t> Antidepresanti</a:t>
            </a:r>
          </a:p>
          <a:p>
            <a:pPr lvl="1">
              <a:buFont typeface="Wingdings" panose="05000000000000000000" pitchFamily="2" charset="2"/>
              <a:buChar char="ü"/>
            </a:pPr>
            <a:r>
              <a:rPr lang="lv-LV" dirty="0"/>
              <a:t> </a:t>
            </a:r>
            <a:r>
              <a:rPr lang="lv-LV" dirty="0" smtClean="0"/>
              <a:t> Fiziskās aktivitātes</a:t>
            </a:r>
          </a:p>
          <a:p>
            <a:pPr lvl="1">
              <a:buFont typeface="Wingdings" panose="05000000000000000000" pitchFamily="2" charset="2"/>
              <a:buChar char="ü"/>
            </a:pPr>
            <a:r>
              <a:rPr lang="lv-LV" dirty="0"/>
              <a:t> </a:t>
            </a:r>
            <a:r>
              <a:rPr lang="lv-LV" dirty="0" smtClean="0"/>
              <a:t> Ēšanas </a:t>
            </a:r>
            <a:r>
              <a:rPr lang="lv-LV" dirty="0" smtClean="0"/>
              <a:t>paradumi</a:t>
            </a:r>
          </a:p>
          <a:p>
            <a:pPr marL="457200" lvl="1" indent="0">
              <a:buNone/>
            </a:pPr>
            <a:endParaRPr lang="lv-LV" dirty="0" smtClean="0"/>
          </a:p>
          <a:p>
            <a:pPr marL="457200" lvl="1" indent="0">
              <a:buNone/>
            </a:pPr>
            <a:endParaRPr lang="lv-LV" dirty="0"/>
          </a:p>
          <a:p>
            <a:pPr marL="457200" lvl="1" indent="0">
              <a:buNone/>
            </a:pPr>
            <a:endParaRPr lang="lv-LV" dirty="0" smtClean="0"/>
          </a:p>
          <a:p>
            <a:pPr lvl="1">
              <a:buFont typeface="Wingdings" panose="05000000000000000000" pitchFamily="2" charset="2"/>
              <a:buChar char="ü"/>
            </a:pPr>
            <a:endParaRPr lang="lv-LV" dirty="0"/>
          </a:p>
          <a:p>
            <a:pPr lvl="1">
              <a:buFont typeface="Wingdings" panose="05000000000000000000" pitchFamily="2" charset="2"/>
              <a:buChar char="ü"/>
            </a:pPr>
            <a:endParaRPr lang="lv-LV" altLang="lv-LV" dirty="0" smtClean="0"/>
          </a:p>
          <a:p>
            <a:pPr lvl="1">
              <a:buFont typeface="Wingdings" panose="05000000000000000000" pitchFamily="2" charset="2"/>
              <a:buChar char="ü"/>
            </a:pPr>
            <a:endParaRPr lang="lv-LV" altLang="lv-LV" dirty="0" smtClean="0"/>
          </a:p>
          <a:p>
            <a:pPr lvl="1">
              <a:buFont typeface="Wingdings" panose="05000000000000000000" pitchFamily="2" charset="2"/>
              <a:buChar char="ü"/>
            </a:pPr>
            <a:endParaRPr lang="lv-LV" altLang="lv-LV" dirty="0"/>
          </a:p>
          <a:p>
            <a:pPr lvl="1">
              <a:buFont typeface="Wingdings" panose="05000000000000000000" pitchFamily="2" charset="2"/>
              <a:buChar char="ü"/>
            </a:pPr>
            <a:endParaRPr lang="lv-LV" dirty="0" smtClean="0"/>
          </a:p>
          <a:p>
            <a:pPr lvl="1">
              <a:buFont typeface="Wingdings" panose="05000000000000000000" pitchFamily="2" charset="2"/>
              <a:buChar char="ü"/>
            </a:pPr>
            <a:endParaRPr lang="lv-LV" dirty="0" smtClean="0"/>
          </a:p>
          <a:p>
            <a:pPr>
              <a:buFont typeface="Wingdings" panose="05000000000000000000" pitchFamily="2" charset="2"/>
              <a:buChar char="ü"/>
            </a:pPr>
            <a:endParaRPr lang="lv-LV" sz="2400" dirty="0" smtClean="0"/>
          </a:p>
          <a:p>
            <a:pPr marL="0" indent="0">
              <a:buNone/>
            </a:pPr>
            <a:r>
              <a:rPr lang="lv-LV" sz="2400" dirty="0"/>
              <a:t>	</a:t>
            </a:r>
          </a:p>
        </p:txBody>
      </p:sp>
      <p:sp>
        <p:nvSpPr>
          <p:cNvPr id="2" name="Rectangle 1"/>
          <p:cNvSpPr/>
          <p:nvPr/>
        </p:nvSpPr>
        <p:spPr>
          <a:xfrm>
            <a:off x="838200" y="4018689"/>
            <a:ext cx="11131378" cy="461665"/>
          </a:xfrm>
          <a:prstGeom prst="rect">
            <a:avLst/>
          </a:prstGeom>
        </p:spPr>
        <p:txBody>
          <a:bodyPr wrap="square">
            <a:spAutoFit/>
          </a:bodyPr>
          <a:lstStyle/>
          <a:p>
            <a:r>
              <a:rPr lang="lv-LV" sz="2400" b="1" dirty="0" err="1" smtClean="0"/>
              <a:t>Hormonaizvietojošās</a:t>
            </a:r>
            <a:r>
              <a:rPr lang="lv-LV" sz="2400" b="1" dirty="0" smtClean="0"/>
              <a:t> terapijas ietekme uz </a:t>
            </a:r>
            <a:r>
              <a:rPr lang="lv-LV" sz="2400" b="1" dirty="0" err="1" smtClean="0"/>
              <a:t>ģinekoloģisko</a:t>
            </a:r>
            <a:r>
              <a:rPr lang="lv-LV" sz="2400" b="1" dirty="0" smtClean="0"/>
              <a:t> audzēju veidošanos</a:t>
            </a:r>
            <a:endParaRPr lang="lv-LV" sz="2400" b="1" dirty="0"/>
          </a:p>
        </p:txBody>
      </p:sp>
      <p:sp>
        <p:nvSpPr>
          <p:cNvPr id="4" name="Rectangle 3"/>
          <p:cNvSpPr/>
          <p:nvPr/>
        </p:nvSpPr>
        <p:spPr>
          <a:xfrm>
            <a:off x="838200" y="4480354"/>
            <a:ext cx="11131378" cy="461665"/>
          </a:xfrm>
          <a:prstGeom prst="rect">
            <a:avLst/>
          </a:prstGeom>
        </p:spPr>
        <p:txBody>
          <a:bodyPr wrap="square">
            <a:spAutoFit/>
          </a:bodyPr>
          <a:lstStyle/>
          <a:p>
            <a:r>
              <a:rPr lang="lv-LV" sz="2400" b="1" dirty="0" err="1" smtClean="0"/>
              <a:t>Hormonaizvietojošās</a:t>
            </a:r>
            <a:r>
              <a:rPr lang="lv-LV" sz="2400" b="1" dirty="0" smtClean="0"/>
              <a:t> terapijas ietekme uz recidīvu veidošanos</a:t>
            </a:r>
            <a:endParaRPr lang="lv-LV" sz="2400" b="1" dirty="0"/>
          </a:p>
        </p:txBody>
      </p:sp>
      <p:sp>
        <p:nvSpPr>
          <p:cNvPr id="5" name="Rectangle 4"/>
          <p:cNvSpPr/>
          <p:nvPr/>
        </p:nvSpPr>
        <p:spPr>
          <a:xfrm>
            <a:off x="838200" y="5011348"/>
            <a:ext cx="11131378" cy="461665"/>
          </a:xfrm>
          <a:prstGeom prst="rect">
            <a:avLst/>
          </a:prstGeom>
        </p:spPr>
        <p:txBody>
          <a:bodyPr wrap="square">
            <a:spAutoFit/>
          </a:bodyPr>
          <a:lstStyle/>
          <a:p>
            <a:r>
              <a:rPr lang="lv-LV" sz="2400" b="1" dirty="0" smtClean="0"/>
              <a:t>Pacientu novērošana pēc onkoloģiskas diagnozes</a:t>
            </a:r>
            <a:endParaRPr lang="lv-LV" sz="2400" b="1" dirty="0"/>
          </a:p>
        </p:txBody>
      </p:sp>
    </p:spTree>
    <p:extLst>
      <p:ext uri="{BB962C8B-B14F-4D97-AF65-F5344CB8AC3E}">
        <p14:creationId xmlns:p14="http://schemas.microsoft.com/office/powerpoint/2010/main" val="3161759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6706" y="27941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dirty="0" smtClean="0"/>
              <a:t>Dzemdes kakla vēzis</a:t>
            </a:r>
            <a:endParaRPr lang="lv-LV" dirty="0"/>
          </a:p>
        </p:txBody>
      </p:sp>
    </p:spTree>
    <p:extLst>
      <p:ext uri="{BB962C8B-B14F-4D97-AF65-F5344CB8AC3E}">
        <p14:creationId xmlns:p14="http://schemas.microsoft.com/office/powerpoint/2010/main" val="85454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Dzemdes kakla vēzis</a:t>
            </a:r>
            <a:endParaRPr lang="lv-LV" dirty="0"/>
          </a:p>
        </p:txBody>
      </p:sp>
      <p:sp>
        <p:nvSpPr>
          <p:cNvPr id="3" name="Content Placeholder 2"/>
          <p:cNvSpPr>
            <a:spLocks noGrp="1"/>
          </p:cNvSpPr>
          <p:nvPr>
            <p:ph idx="1"/>
          </p:nvPr>
        </p:nvSpPr>
        <p:spPr/>
        <p:txBody>
          <a:bodyPr/>
          <a:lstStyle/>
          <a:p>
            <a:r>
              <a:rPr lang="lv-LV" dirty="0" smtClean="0"/>
              <a:t>Vairākos pētījumos ir konstatēts, ka HAT lietošana ļauj samazināt dzemdes kakla vēža risku</a:t>
            </a:r>
          </a:p>
          <a:p>
            <a:r>
              <a:rPr lang="en-US" dirty="0" smtClean="0"/>
              <a:t>H</a:t>
            </a:r>
            <a:r>
              <a:rPr lang="lv-LV" dirty="0" smtClean="0"/>
              <a:t>AT lietošana vidēji </a:t>
            </a:r>
            <a:r>
              <a:rPr lang="lv-LV" dirty="0" smtClean="0">
                <a:latin typeface="Arial" panose="020B0604020202020204" pitchFamily="34" charset="0"/>
                <a:cs typeface="Arial" panose="020B0604020202020204" pitchFamily="34" charset="0"/>
              </a:rPr>
              <a:t>80 </a:t>
            </a:r>
            <a:r>
              <a:rPr lang="lv-LV" dirty="0" smtClean="0"/>
              <a:t>mēnešu periodā samazina </a:t>
            </a:r>
            <a:r>
              <a:rPr lang="en-US" dirty="0" smtClean="0"/>
              <a:t> </a:t>
            </a:r>
            <a:r>
              <a:rPr lang="lv-LV" dirty="0" smtClean="0"/>
              <a:t>risku par </a:t>
            </a:r>
            <a:r>
              <a:rPr lang="lv-LV" dirty="0" smtClean="0">
                <a:latin typeface="Arial" panose="020B0604020202020204" pitchFamily="34" charset="0"/>
                <a:cs typeface="Arial" panose="020B0604020202020204" pitchFamily="34" charset="0"/>
              </a:rPr>
              <a:t>20% </a:t>
            </a:r>
            <a:r>
              <a:rPr lang="lv-LV" dirty="0" smtClean="0"/>
              <a:t>- </a:t>
            </a:r>
            <a:r>
              <a:rPr lang="lv-LV" dirty="0" smtClean="0">
                <a:latin typeface="Arial" panose="020B0604020202020204" pitchFamily="34" charset="0"/>
                <a:cs typeface="Arial" panose="020B0604020202020204" pitchFamily="34" charset="0"/>
              </a:rPr>
              <a:t>50%</a:t>
            </a:r>
          </a:p>
          <a:p>
            <a:endParaRPr lang="lv-LV" dirty="0" smtClean="0"/>
          </a:p>
        </p:txBody>
      </p:sp>
    </p:spTree>
    <p:extLst>
      <p:ext uri="{BB962C8B-B14F-4D97-AF65-F5344CB8AC3E}">
        <p14:creationId xmlns:p14="http://schemas.microsoft.com/office/powerpoint/2010/main" val="159745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v-LV" dirty="0" smtClean="0"/>
              <a:t>Lietojot HAT mazāk, kā </a:t>
            </a:r>
            <a:r>
              <a:rPr lang="lv-LV" dirty="0" smtClean="0">
                <a:latin typeface="Arial" panose="020B0604020202020204" pitchFamily="34" charset="0"/>
                <a:cs typeface="Arial" panose="020B0604020202020204" pitchFamily="34" charset="0"/>
              </a:rPr>
              <a:t>12</a:t>
            </a:r>
            <a:r>
              <a:rPr lang="lv-LV" dirty="0" smtClean="0"/>
              <a:t> mēnešus      RR </a:t>
            </a:r>
            <a:r>
              <a:rPr lang="lv-LV" dirty="0" smtClean="0">
                <a:latin typeface="Arial" panose="020B0604020202020204" pitchFamily="34" charset="0"/>
                <a:cs typeface="Arial" panose="020B0604020202020204" pitchFamily="34" charset="0"/>
              </a:rPr>
              <a:t>0.6</a:t>
            </a:r>
          </a:p>
          <a:p>
            <a:r>
              <a:rPr lang="lv-LV" dirty="0" smtClean="0"/>
              <a:t>Lietojot vairāk, kā </a:t>
            </a:r>
            <a:r>
              <a:rPr lang="lv-LV" dirty="0" smtClean="0">
                <a:latin typeface="Arial" panose="020B0604020202020204" pitchFamily="34" charset="0"/>
                <a:cs typeface="Arial" panose="020B0604020202020204" pitchFamily="34" charset="0"/>
              </a:rPr>
              <a:t>12</a:t>
            </a:r>
            <a:r>
              <a:rPr lang="lv-LV" dirty="0" smtClean="0"/>
              <a:t> mēnešus                 RR </a:t>
            </a:r>
            <a:r>
              <a:rPr lang="en-US" dirty="0" smtClean="0">
                <a:latin typeface="Arial" panose="020B0604020202020204" pitchFamily="34" charset="0"/>
                <a:cs typeface="Arial" panose="020B0604020202020204" pitchFamily="34" charset="0"/>
              </a:rPr>
              <a:t>0.5 </a:t>
            </a:r>
            <a:endParaRPr lang="lv-LV" dirty="0" smtClean="0">
              <a:latin typeface="Arial" panose="020B0604020202020204" pitchFamily="34" charset="0"/>
              <a:cs typeface="Arial" panose="020B0604020202020204" pitchFamily="34" charset="0"/>
            </a:endParaRPr>
          </a:p>
          <a:p>
            <a:r>
              <a:rPr lang="lv-LV" dirty="0" smtClean="0"/>
              <a:t>HAT uzsākšana līdz </a:t>
            </a:r>
            <a:r>
              <a:rPr lang="lv-LV" dirty="0" smtClean="0">
                <a:latin typeface="Arial" panose="020B0604020202020204" pitchFamily="34" charset="0"/>
                <a:cs typeface="Arial" panose="020B0604020202020204" pitchFamily="34" charset="0"/>
              </a:rPr>
              <a:t>50</a:t>
            </a:r>
            <a:r>
              <a:rPr lang="lv-LV" dirty="0" smtClean="0"/>
              <a:t> </a:t>
            </a:r>
            <a:r>
              <a:rPr lang="lv-LV" dirty="0" err="1" smtClean="0"/>
              <a:t>g.v</a:t>
            </a:r>
            <a:r>
              <a:rPr lang="lv-LV" dirty="0" smtClean="0"/>
              <a:t>. nodrošina labāku </a:t>
            </a:r>
            <a:r>
              <a:rPr lang="lv-LV" dirty="0" err="1" smtClean="0"/>
              <a:t>protektīvo</a:t>
            </a:r>
            <a:r>
              <a:rPr lang="lv-LV" dirty="0" smtClean="0"/>
              <a:t> efektu</a:t>
            </a:r>
          </a:p>
          <a:p>
            <a:r>
              <a:rPr lang="lv-LV" dirty="0" smtClean="0"/>
              <a:t>Protektīvais efekts saglabājās </a:t>
            </a:r>
            <a:r>
              <a:rPr lang="lv-LV" dirty="0" smtClean="0">
                <a:latin typeface="Arial" panose="020B0604020202020204" pitchFamily="34" charset="0"/>
                <a:cs typeface="Arial" panose="020B0604020202020204" pitchFamily="34" charset="0"/>
              </a:rPr>
              <a:t>10</a:t>
            </a:r>
            <a:r>
              <a:rPr lang="lv-LV" dirty="0" smtClean="0"/>
              <a:t> gadus pēc HAT lietošanas pārtraukšanas</a:t>
            </a:r>
          </a:p>
          <a:p>
            <a:r>
              <a:rPr lang="lv-LV" dirty="0" smtClean="0"/>
              <a:t>HAT var tikt lietots arī pacientēm ar izplatītu dzemdes kakla vēzi pēc </a:t>
            </a:r>
            <a:r>
              <a:rPr lang="lv-LV" dirty="0" err="1" smtClean="0"/>
              <a:t>adjuvantas</a:t>
            </a:r>
            <a:r>
              <a:rPr lang="lv-LV" dirty="0" smtClean="0"/>
              <a:t> ķīmijterapijas</a:t>
            </a:r>
            <a:endParaRPr lang="lv-LV" dirty="0"/>
          </a:p>
        </p:txBody>
      </p:sp>
      <p:pic>
        <p:nvPicPr>
          <p:cNvPr id="5" name="Picture 4"/>
          <p:cNvPicPr>
            <a:picLocks noChangeAspect="1"/>
          </p:cNvPicPr>
          <p:nvPr/>
        </p:nvPicPr>
        <p:blipFill>
          <a:blip r:embed="rId2"/>
          <a:stretch>
            <a:fillRect/>
          </a:stretch>
        </p:blipFill>
        <p:spPr>
          <a:xfrm>
            <a:off x="113645" y="141884"/>
            <a:ext cx="11135627" cy="992007"/>
          </a:xfrm>
          <a:prstGeom prst="rect">
            <a:avLst/>
          </a:prstGeom>
        </p:spPr>
      </p:pic>
    </p:spTree>
    <p:extLst>
      <p:ext uri="{BB962C8B-B14F-4D97-AF65-F5344CB8AC3E}">
        <p14:creationId xmlns:p14="http://schemas.microsoft.com/office/powerpoint/2010/main" val="3871744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755" y="1696995"/>
            <a:ext cx="10515600" cy="5526174"/>
          </a:xfrm>
        </p:spPr>
        <p:txBody>
          <a:bodyPr/>
          <a:lstStyle/>
          <a:p>
            <a:pPr marL="0" indent="0">
              <a:buNone/>
            </a:pPr>
            <a:r>
              <a:rPr lang="lv-LV" dirty="0" smtClean="0">
                <a:latin typeface="Arial" panose="020B0604020202020204" pitchFamily="34" charset="0"/>
                <a:cs typeface="Arial" panose="020B0604020202020204" pitchFamily="34" charset="0"/>
              </a:rPr>
              <a:t>5 </a:t>
            </a:r>
            <a:r>
              <a:rPr lang="lv-LV" dirty="0" smtClean="0"/>
              <a:t>gadu laikā netiek novērotas atšķirības recidīvu biežumā</a:t>
            </a:r>
          </a:p>
        </p:txBody>
      </p:sp>
      <p:pic>
        <p:nvPicPr>
          <p:cNvPr id="4" name="Picture 3"/>
          <p:cNvPicPr>
            <a:picLocks noChangeAspect="1"/>
          </p:cNvPicPr>
          <p:nvPr/>
        </p:nvPicPr>
        <p:blipFill>
          <a:blip r:embed="rId2"/>
          <a:stretch>
            <a:fillRect/>
          </a:stretch>
        </p:blipFill>
        <p:spPr>
          <a:xfrm>
            <a:off x="359890" y="2523094"/>
            <a:ext cx="10207725" cy="1348689"/>
          </a:xfrm>
          <a:prstGeom prst="rect">
            <a:avLst/>
          </a:prstGeom>
        </p:spPr>
      </p:pic>
      <p:pic>
        <p:nvPicPr>
          <p:cNvPr id="5" name="Picture 4"/>
          <p:cNvPicPr>
            <a:picLocks noChangeAspect="1"/>
          </p:cNvPicPr>
          <p:nvPr/>
        </p:nvPicPr>
        <p:blipFill>
          <a:blip r:embed="rId3"/>
          <a:stretch>
            <a:fillRect/>
          </a:stretch>
        </p:blipFill>
        <p:spPr>
          <a:xfrm>
            <a:off x="133870" y="142278"/>
            <a:ext cx="9328665" cy="1024049"/>
          </a:xfrm>
          <a:prstGeom prst="rect">
            <a:avLst/>
          </a:prstGeom>
        </p:spPr>
      </p:pic>
    </p:spTree>
    <p:extLst>
      <p:ext uri="{BB962C8B-B14F-4D97-AF65-F5344CB8AC3E}">
        <p14:creationId xmlns:p14="http://schemas.microsoft.com/office/powerpoint/2010/main" val="1145372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018269"/>
            <a:ext cx="11694367" cy="4158693"/>
          </a:xfrm>
        </p:spPr>
        <p:txBody>
          <a:bodyPr/>
          <a:lstStyle/>
          <a:p>
            <a:r>
              <a:rPr lang="en-US" dirty="0" smtClean="0"/>
              <a:t>H</a:t>
            </a:r>
            <a:r>
              <a:rPr lang="lv-LV" dirty="0" smtClean="0"/>
              <a:t>A</a:t>
            </a:r>
            <a:r>
              <a:rPr lang="en-US" dirty="0" smtClean="0"/>
              <a:t>T </a:t>
            </a:r>
            <a:r>
              <a:rPr lang="lv-LV" dirty="0" smtClean="0"/>
              <a:t>paaugstina dzemdes kakla </a:t>
            </a:r>
            <a:r>
              <a:rPr lang="lv-LV" dirty="0" err="1" smtClean="0"/>
              <a:t>adenokarcinomu</a:t>
            </a:r>
            <a:r>
              <a:rPr lang="lv-LV" dirty="0" smtClean="0"/>
              <a:t> veidošanās risku    </a:t>
            </a:r>
            <a:r>
              <a:rPr lang="en-US" dirty="0" smtClean="0"/>
              <a:t>RR </a:t>
            </a:r>
            <a:r>
              <a:rPr lang="en-US" sz="2400" dirty="0" smtClean="0">
                <a:latin typeface="Arial" panose="020B0604020202020204" pitchFamily="34" charset="0"/>
                <a:cs typeface="Arial" panose="020B0604020202020204" pitchFamily="34" charset="0"/>
              </a:rPr>
              <a:t>2.1</a:t>
            </a:r>
            <a:endParaRPr lang="lv-LV" sz="2400" dirty="0" smtClean="0">
              <a:latin typeface="Arial" panose="020B0604020202020204" pitchFamily="34" charset="0"/>
              <a:cs typeface="Arial" panose="020B0604020202020204" pitchFamily="34" charset="0"/>
            </a:endParaRPr>
          </a:p>
          <a:p>
            <a:r>
              <a:rPr lang="lv-LV" dirty="0" smtClean="0"/>
              <a:t>HAT samazina plakanšūnu karcinomas veidošanās risku                         </a:t>
            </a:r>
            <a:r>
              <a:rPr lang="en-US" dirty="0" smtClean="0"/>
              <a:t>RR </a:t>
            </a:r>
            <a:r>
              <a:rPr lang="en-US" sz="2400" dirty="0" smtClean="0">
                <a:latin typeface="Arial" panose="020B0604020202020204" pitchFamily="34" charset="0"/>
                <a:cs typeface="Arial" panose="020B0604020202020204" pitchFamily="34" charset="0"/>
              </a:rPr>
              <a:t>0.85</a:t>
            </a:r>
            <a:endParaRPr lang="lv-LV" sz="2400" dirty="0" smtClean="0">
              <a:latin typeface="Arial" panose="020B0604020202020204" pitchFamily="34" charset="0"/>
              <a:cs typeface="Arial" panose="020B0604020202020204" pitchFamily="34" charset="0"/>
            </a:endParaRPr>
          </a:p>
          <a:p>
            <a:r>
              <a:rPr lang="lv-LV" dirty="0" smtClean="0"/>
              <a:t>Kā iespējamais iemesls tiek minēts </a:t>
            </a:r>
            <a:r>
              <a:rPr lang="lv-LV" dirty="0" err="1" smtClean="0"/>
              <a:t>progestīni</a:t>
            </a:r>
            <a:r>
              <a:rPr lang="lv-LV" dirty="0" smtClean="0"/>
              <a:t>, kas, iespējams, veicina </a:t>
            </a:r>
            <a:r>
              <a:rPr lang="lv-LV" dirty="0" err="1" smtClean="0"/>
              <a:t>adenokarcinomas</a:t>
            </a:r>
            <a:r>
              <a:rPr lang="lv-LV" dirty="0" smtClean="0"/>
              <a:t> veidošanos</a:t>
            </a:r>
          </a:p>
          <a:p>
            <a:pPr marL="0" indent="0">
              <a:buNone/>
            </a:pPr>
            <a:endParaRPr lang="lv-LV" dirty="0"/>
          </a:p>
        </p:txBody>
      </p:sp>
      <p:pic>
        <p:nvPicPr>
          <p:cNvPr id="4" name="Picture 3"/>
          <p:cNvPicPr>
            <a:picLocks noChangeAspect="1"/>
          </p:cNvPicPr>
          <p:nvPr/>
        </p:nvPicPr>
        <p:blipFill>
          <a:blip r:embed="rId2"/>
          <a:stretch>
            <a:fillRect/>
          </a:stretch>
        </p:blipFill>
        <p:spPr>
          <a:xfrm>
            <a:off x="179135" y="175080"/>
            <a:ext cx="10978721" cy="1231503"/>
          </a:xfrm>
          <a:prstGeom prst="rect">
            <a:avLst/>
          </a:prstGeom>
        </p:spPr>
      </p:pic>
    </p:spTree>
    <p:extLst>
      <p:ext uri="{BB962C8B-B14F-4D97-AF65-F5344CB8AC3E}">
        <p14:creationId xmlns:p14="http://schemas.microsoft.com/office/powerpoint/2010/main" val="1907077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2021" y="28781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dirty="0" smtClean="0"/>
              <a:t>Endometrija vēzis</a:t>
            </a:r>
            <a:endParaRPr lang="lv-LV" dirty="0"/>
          </a:p>
        </p:txBody>
      </p:sp>
    </p:spTree>
    <p:extLst>
      <p:ext uri="{BB962C8B-B14F-4D97-AF65-F5344CB8AC3E}">
        <p14:creationId xmlns:p14="http://schemas.microsoft.com/office/powerpoint/2010/main" val="2246584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Endometrija vēzis</a:t>
            </a:r>
            <a:endParaRPr lang="lv-LV" dirty="0"/>
          </a:p>
        </p:txBody>
      </p:sp>
      <p:sp>
        <p:nvSpPr>
          <p:cNvPr id="3" name="Content Placeholder 2"/>
          <p:cNvSpPr>
            <a:spLocks noGrp="1"/>
          </p:cNvSpPr>
          <p:nvPr>
            <p:ph idx="1"/>
          </p:nvPr>
        </p:nvSpPr>
        <p:spPr/>
        <p:txBody>
          <a:bodyPr/>
          <a:lstStyle/>
          <a:p>
            <a:r>
              <a:rPr lang="lv-LV" dirty="0" smtClean="0"/>
              <a:t>Endometrija vēža veidošanās risks ir atkarīgs no estrogēnu </a:t>
            </a:r>
            <a:r>
              <a:rPr lang="lv-LV" dirty="0"/>
              <a:t>devas </a:t>
            </a:r>
            <a:r>
              <a:rPr lang="lv-LV" dirty="0" smtClean="0"/>
              <a:t>un lietošanas ilguma </a:t>
            </a:r>
          </a:p>
          <a:p>
            <a:r>
              <a:rPr lang="lv-LV" dirty="0" smtClean="0"/>
              <a:t>Progestīnu aizsargājošais efekts uz endometriju ir tieši tāpat devas un lietošanas ilguma atkarīgs</a:t>
            </a:r>
          </a:p>
          <a:p>
            <a:r>
              <a:rPr lang="lv-LV" dirty="0" smtClean="0"/>
              <a:t>Ilgstoša augstu devu estrogēnu lietošana paaugstina endometrija vēža risku </a:t>
            </a:r>
            <a:r>
              <a:rPr lang="lv-LV" sz="2400" dirty="0" smtClean="0">
                <a:latin typeface="Arial" panose="020B0604020202020204" pitchFamily="34" charset="0"/>
                <a:cs typeface="Arial" panose="020B0604020202020204" pitchFamily="34" charset="0"/>
              </a:rPr>
              <a:t>4 - 6 </a:t>
            </a:r>
            <a:r>
              <a:rPr lang="lv-LV" dirty="0" smtClean="0"/>
              <a:t>reizes</a:t>
            </a:r>
          </a:p>
          <a:p>
            <a:r>
              <a:rPr lang="lv-LV" dirty="0" smtClean="0"/>
              <a:t>Paaugstināts risks pēc šādas terapijas saglabājas arī pēc HAT pārtraukšanas</a:t>
            </a:r>
          </a:p>
          <a:p>
            <a:endParaRPr lang="lv-LV" dirty="0"/>
          </a:p>
        </p:txBody>
      </p:sp>
    </p:spTree>
    <p:extLst>
      <p:ext uri="{BB962C8B-B14F-4D97-AF65-F5344CB8AC3E}">
        <p14:creationId xmlns:p14="http://schemas.microsoft.com/office/powerpoint/2010/main" val="2145330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2854"/>
            <a:ext cx="10515600" cy="4983892"/>
          </a:xfrm>
        </p:spPr>
        <p:txBody>
          <a:bodyPr>
            <a:normAutofit/>
          </a:bodyPr>
          <a:lstStyle/>
          <a:p>
            <a:r>
              <a:rPr lang="lv-LV" dirty="0" smtClean="0"/>
              <a:t>Estrogēnu HAT pat mazā </a:t>
            </a:r>
            <a:r>
              <a:rPr lang="lv-LV" dirty="0"/>
              <a:t>devā (</a:t>
            </a:r>
            <a:r>
              <a:rPr lang="en-US" dirty="0"/>
              <a:t>0.3 mg </a:t>
            </a:r>
            <a:r>
              <a:rPr lang="lv-LV" dirty="0" err="1"/>
              <a:t>konj.estrogēni</a:t>
            </a:r>
            <a:r>
              <a:rPr lang="lv-LV" dirty="0" smtClean="0"/>
              <a:t>)                                  var paaugstināt risku līdz RR </a:t>
            </a:r>
            <a:r>
              <a:rPr lang="en-US" sz="2400" dirty="0" smtClean="0">
                <a:latin typeface="Arial" panose="020B0604020202020204" pitchFamily="34" charset="0"/>
                <a:cs typeface="Arial" panose="020B0604020202020204" pitchFamily="34" charset="0"/>
              </a:rPr>
              <a:t>5.4</a:t>
            </a:r>
            <a:endParaRPr lang="lv-LV" sz="2400" dirty="0" smtClean="0">
              <a:latin typeface="Arial" panose="020B0604020202020204" pitchFamily="34" charset="0"/>
              <a:cs typeface="Arial" panose="020B0604020202020204" pitchFamily="34" charset="0"/>
            </a:endParaRPr>
          </a:p>
          <a:p>
            <a:r>
              <a:rPr lang="lv-LV" dirty="0" smtClean="0"/>
              <a:t>Risks kļūst īpaši augsts palielinoties lietošanas ilgumam –                  lietojot ilgāk, kā 8 gadus RR</a:t>
            </a:r>
            <a:r>
              <a:rPr lang="en-US" dirty="0" smtClean="0"/>
              <a:t> </a:t>
            </a:r>
            <a:r>
              <a:rPr lang="en-US" sz="2400" dirty="0" smtClean="0">
                <a:latin typeface="Arial" panose="020B0604020202020204" pitchFamily="34" charset="0"/>
                <a:cs typeface="Arial" panose="020B0604020202020204" pitchFamily="34" charset="0"/>
              </a:rPr>
              <a:t>9.2</a:t>
            </a:r>
            <a:endParaRPr lang="lv-LV" sz="2400" dirty="0" smtClean="0">
              <a:latin typeface="Arial" panose="020B0604020202020204" pitchFamily="34" charset="0"/>
              <a:cs typeface="Arial" panose="020B0604020202020204" pitchFamily="34" charset="0"/>
            </a:endParaRPr>
          </a:p>
          <a:p>
            <a:r>
              <a:rPr lang="lv-LV" dirty="0" smtClean="0"/>
              <a:t>Progestīnu protektīvais efekts arī ir atkarīgs no devas un lietošanas ilguma</a:t>
            </a:r>
          </a:p>
          <a:p>
            <a:r>
              <a:rPr lang="lv-LV" dirty="0" smtClean="0"/>
              <a:t>Lietojot cikliskā režīmā, </a:t>
            </a:r>
            <a:r>
              <a:rPr lang="lv-LV" dirty="0" err="1" smtClean="0"/>
              <a:t>progestīni</a:t>
            </a:r>
            <a:r>
              <a:rPr lang="lv-LV" dirty="0" smtClean="0"/>
              <a:t> jālieto vismaz </a:t>
            </a:r>
            <a:r>
              <a:rPr lang="lv-LV" sz="2400" dirty="0" smtClean="0">
                <a:latin typeface="Arial" panose="020B0604020202020204" pitchFamily="34" charset="0"/>
                <a:cs typeface="Arial" panose="020B0604020202020204" pitchFamily="34" charset="0"/>
              </a:rPr>
              <a:t>12</a:t>
            </a:r>
            <a:r>
              <a:rPr lang="lv-LV" dirty="0" smtClean="0"/>
              <a:t> dienas ciklā</a:t>
            </a:r>
          </a:p>
          <a:p>
            <a:pPr marL="0" indent="0">
              <a:buNone/>
            </a:pPr>
            <a:endParaRPr lang="lv-LV" dirty="0" smtClean="0"/>
          </a:p>
        </p:txBody>
      </p:sp>
      <p:pic>
        <p:nvPicPr>
          <p:cNvPr id="4" name="Picture 3"/>
          <p:cNvPicPr>
            <a:picLocks noChangeAspect="1"/>
          </p:cNvPicPr>
          <p:nvPr/>
        </p:nvPicPr>
        <p:blipFill>
          <a:blip r:embed="rId2"/>
          <a:stretch>
            <a:fillRect/>
          </a:stretch>
        </p:blipFill>
        <p:spPr>
          <a:xfrm>
            <a:off x="182848" y="137626"/>
            <a:ext cx="9330510" cy="969404"/>
          </a:xfrm>
          <a:prstGeom prst="rect">
            <a:avLst/>
          </a:prstGeom>
        </p:spPr>
      </p:pic>
    </p:spTree>
    <p:extLst>
      <p:ext uri="{BB962C8B-B14F-4D97-AF65-F5344CB8AC3E}">
        <p14:creationId xmlns:p14="http://schemas.microsoft.com/office/powerpoint/2010/main" val="766404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Progestīnu efekts</a:t>
            </a:r>
            <a:endParaRPr lang="lv-LV" dirty="0"/>
          </a:p>
        </p:txBody>
      </p:sp>
      <p:pic>
        <p:nvPicPr>
          <p:cNvPr id="4" name="Picture 3"/>
          <p:cNvPicPr>
            <a:picLocks noChangeAspect="1"/>
          </p:cNvPicPr>
          <p:nvPr/>
        </p:nvPicPr>
        <p:blipFill>
          <a:blip r:embed="rId2"/>
          <a:stretch>
            <a:fillRect/>
          </a:stretch>
        </p:blipFill>
        <p:spPr>
          <a:xfrm>
            <a:off x="351047" y="1914524"/>
            <a:ext cx="11540078" cy="3967292"/>
          </a:xfrm>
          <a:prstGeom prst="rect">
            <a:avLst/>
          </a:prstGeom>
        </p:spPr>
      </p:pic>
    </p:spTree>
    <p:extLst>
      <p:ext uri="{BB962C8B-B14F-4D97-AF65-F5344CB8AC3E}">
        <p14:creationId xmlns:p14="http://schemas.microsoft.com/office/powerpoint/2010/main" val="1918858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44</a:t>
            </a:r>
            <a:r>
              <a:rPr lang="en-US" dirty="0" smtClean="0"/>
              <a:t> </a:t>
            </a:r>
            <a:r>
              <a:rPr lang="lv-LV" dirty="0" smtClean="0"/>
              <a:t>sievietes ar endometrija vēzi I/II (</a:t>
            </a:r>
            <a:r>
              <a:rPr lang="lv-LV" dirty="0"/>
              <a:t>G</a:t>
            </a:r>
            <a:r>
              <a:rPr lang="lv-LV" dirty="0" smtClean="0"/>
              <a:t>rade I/II) stadijā saņēma HAT</a:t>
            </a:r>
          </a:p>
          <a:p>
            <a:r>
              <a:rPr lang="lv-LV" dirty="0" smtClean="0"/>
              <a:t>HAT terapijas ilgums </a:t>
            </a:r>
            <a:r>
              <a:rPr lang="en-US" sz="2400" dirty="0">
                <a:latin typeface="Arial" panose="020B0604020202020204" pitchFamily="34" charset="0"/>
                <a:cs typeface="Arial" panose="020B0604020202020204" pitchFamily="34" charset="0"/>
              </a:rPr>
              <a:t>46 </a:t>
            </a:r>
            <a:r>
              <a:rPr lang="en-US" dirty="0" smtClean="0"/>
              <a:t>m</a:t>
            </a:r>
            <a:r>
              <a:rPr lang="lv-LV" dirty="0" smtClean="0"/>
              <a:t>ēneši</a:t>
            </a:r>
            <a:endParaRPr lang="lv-LV" dirty="0"/>
          </a:p>
          <a:p>
            <a:r>
              <a:rPr lang="lv-LV" dirty="0" smtClean="0"/>
              <a:t>Pētījuma grupā nebija recidīvu, kontroles grupā </a:t>
            </a:r>
            <a:r>
              <a:rPr lang="lv-LV" sz="2400" dirty="0">
                <a:latin typeface="Arial" panose="020B0604020202020204" pitchFamily="34" charset="0"/>
                <a:cs typeface="Arial" panose="020B0604020202020204" pitchFamily="34" charset="0"/>
              </a:rPr>
              <a:t>8 no 199 </a:t>
            </a:r>
            <a:r>
              <a:rPr lang="lv-LV" dirty="0" smtClean="0"/>
              <a:t>ar endometrija vēzi bez HAT – </a:t>
            </a:r>
            <a:r>
              <a:rPr lang="lv-LV" sz="2400" dirty="0">
                <a:latin typeface="Arial" panose="020B0604020202020204" pitchFamily="34" charset="0"/>
                <a:cs typeface="Arial" panose="020B0604020202020204" pitchFamily="34" charset="0"/>
              </a:rPr>
              <a:t>8</a:t>
            </a:r>
            <a:r>
              <a:rPr lang="lv-LV" dirty="0" smtClean="0"/>
              <a:t> recidīvi un</a:t>
            </a:r>
            <a:r>
              <a:rPr lang="lv-LV" sz="2400" dirty="0">
                <a:latin typeface="Arial" panose="020B0604020202020204" pitchFamily="34" charset="0"/>
                <a:cs typeface="Arial" panose="020B0604020202020204" pitchFamily="34" charset="0"/>
              </a:rPr>
              <a:t> 8 </a:t>
            </a:r>
            <a:r>
              <a:rPr lang="lv-LV" dirty="0" smtClean="0"/>
              <a:t>nāves gadījumi</a:t>
            </a:r>
          </a:p>
          <a:p>
            <a:endParaRPr lang="lv-LV" dirty="0"/>
          </a:p>
          <a:p>
            <a:pPr marL="0" indent="0">
              <a:buNone/>
            </a:pPr>
            <a:r>
              <a:rPr lang="lv-LV" dirty="0" smtClean="0"/>
              <a:t>Secinājums - drīkst nozīmēt HAT endometrija vēža pacientēm ar zema recidīva riska faktoriem</a:t>
            </a:r>
          </a:p>
        </p:txBody>
      </p:sp>
      <p:pic>
        <p:nvPicPr>
          <p:cNvPr id="4" name="Picture 3"/>
          <p:cNvPicPr>
            <a:picLocks noChangeAspect="1"/>
          </p:cNvPicPr>
          <p:nvPr/>
        </p:nvPicPr>
        <p:blipFill>
          <a:blip r:embed="rId2"/>
          <a:stretch>
            <a:fillRect/>
          </a:stretch>
        </p:blipFill>
        <p:spPr>
          <a:xfrm>
            <a:off x="153032" y="162339"/>
            <a:ext cx="10123054" cy="1008105"/>
          </a:xfrm>
          <a:prstGeom prst="rect">
            <a:avLst/>
          </a:prstGeom>
        </p:spPr>
      </p:pic>
    </p:spTree>
    <p:extLst>
      <p:ext uri="{BB962C8B-B14F-4D97-AF65-F5344CB8AC3E}">
        <p14:creationId xmlns:p14="http://schemas.microsoft.com/office/powerpoint/2010/main" val="16629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952" y="206504"/>
            <a:ext cx="7128587" cy="1239741"/>
          </a:xfrm>
        </p:spPr>
        <p:txBody>
          <a:bodyPr>
            <a:normAutofit fontScale="90000"/>
          </a:bodyPr>
          <a:lstStyle/>
          <a:p>
            <a:pPr>
              <a:tabLst>
                <a:tab pos="3810000" algn="l"/>
                <a:tab pos="8104188" algn="r"/>
              </a:tabLst>
            </a:pPr>
            <a:r>
              <a:rPr lang="en-GB" altLang="lv-LV" sz="2800" b="1" dirty="0"/>
              <a:t>Cimicifuga racemose</a:t>
            </a:r>
            <a:r>
              <a:rPr lang="lv-LV" altLang="lv-LV" sz="2800" b="1" dirty="0"/>
              <a:t> - </a:t>
            </a:r>
            <a:r>
              <a:rPr lang="lv-LV" sz="2800" b="1" dirty="0"/>
              <a:t>Ķekarainā </a:t>
            </a:r>
            <a:r>
              <a:rPr lang="lv-LV" sz="2800" b="1" dirty="0" err="1"/>
              <a:t>sudrabsvece</a:t>
            </a:r>
            <a:r>
              <a:rPr lang="lv-LV" altLang="lv-LV" sz="2800" b="1" dirty="0"/>
              <a:t/>
            </a:r>
            <a:br>
              <a:rPr lang="lv-LV" altLang="lv-LV" sz="2800" b="1" dirty="0"/>
            </a:br>
            <a:endParaRPr lang="lv-LV" sz="2800" b="1" dirty="0"/>
          </a:p>
        </p:txBody>
      </p:sp>
      <p:sp>
        <p:nvSpPr>
          <p:cNvPr id="3" name="Content Placeholder 2"/>
          <p:cNvSpPr>
            <a:spLocks noGrp="1"/>
          </p:cNvSpPr>
          <p:nvPr>
            <p:ph idx="1"/>
          </p:nvPr>
        </p:nvSpPr>
        <p:spPr>
          <a:xfrm>
            <a:off x="167952" y="1595535"/>
            <a:ext cx="7287208" cy="4730718"/>
          </a:xfrm>
        </p:spPr>
        <p:txBody>
          <a:bodyPr>
            <a:normAutofit/>
          </a:bodyPr>
          <a:lstStyle/>
          <a:p>
            <a:pPr>
              <a:tabLst>
                <a:tab pos="3810000" algn="l"/>
                <a:tab pos="8104188" algn="r"/>
              </a:tabLst>
            </a:pPr>
            <a:r>
              <a:rPr lang="lv-LV" sz="2400" dirty="0" smtClean="0"/>
              <a:t>Netiek klasificēts kā </a:t>
            </a:r>
            <a:r>
              <a:rPr lang="lv-LV" sz="2400" dirty="0" err="1" smtClean="0"/>
              <a:t>fitoestrogēns</a:t>
            </a:r>
            <a:endParaRPr lang="lv-LV" sz="2400" dirty="0"/>
          </a:p>
          <a:p>
            <a:pPr>
              <a:tabLst>
                <a:tab pos="3810000" algn="l"/>
                <a:tab pos="8104188" algn="r"/>
              </a:tabLst>
            </a:pPr>
            <a:r>
              <a:rPr lang="lv-LV" sz="2400" dirty="0"/>
              <a:t>E</a:t>
            </a:r>
            <a:r>
              <a:rPr lang="lv-LV" sz="2400" dirty="0" smtClean="0"/>
              <a:t>fektu nodrošina ar serotonīna piesaistes aizkavēšanu hipotalāmā termoregulācijas centrā</a:t>
            </a:r>
            <a:endParaRPr lang="lv-LV" altLang="lv-LV" sz="2400" dirty="0" smtClean="0"/>
          </a:p>
          <a:p>
            <a:pPr>
              <a:tabLst>
                <a:tab pos="3810000" algn="l"/>
                <a:tab pos="8104188" algn="r"/>
              </a:tabLst>
            </a:pPr>
            <a:r>
              <a:rPr lang="lv-LV" sz="2400" dirty="0" smtClean="0"/>
              <a:t>Līdz šim lielākajā pētījumā ar ķekaraino </a:t>
            </a:r>
            <a:r>
              <a:rPr lang="lv-LV" sz="2400" dirty="0" err="1" smtClean="0"/>
              <a:t>sudrabsveci</a:t>
            </a:r>
            <a:r>
              <a:rPr lang="lv-LV" sz="2400" dirty="0" smtClean="0"/>
              <a:t>, kur tika iekļautas </a:t>
            </a:r>
            <a:r>
              <a:rPr lang="en-US" sz="2400" dirty="0" smtClean="0">
                <a:latin typeface="Arial" panose="020B0604020202020204" pitchFamily="34" charset="0"/>
                <a:cs typeface="Arial" panose="020B0604020202020204" pitchFamily="34" charset="0"/>
              </a:rPr>
              <a:t>351</a:t>
            </a:r>
            <a:r>
              <a:rPr lang="en-US" sz="2400" dirty="0" smtClean="0"/>
              <a:t> </a:t>
            </a:r>
            <a:r>
              <a:rPr lang="lv-LV" sz="2400" dirty="0" smtClean="0"/>
              <a:t>sievietes </a:t>
            </a:r>
            <a:r>
              <a:rPr lang="en-US" sz="2400" dirty="0" smtClean="0"/>
              <a:t>HALT </a:t>
            </a:r>
            <a:r>
              <a:rPr lang="en-US" sz="2400" dirty="0"/>
              <a:t>(Herbal Alternatives for Menopause) </a:t>
            </a:r>
            <a:r>
              <a:rPr lang="lv-LV" sz="2400" dirty="0" smtClean="0"/>
              <a:t>nekonstatēja pozitīvu efektu VMS mazināšanā</a:t>
            </a:r>
          </a:p>
          <a:p>
            <a:pPr marL="0" indent="0">
              <a:buNone/>
              <a:tabLst>
                <a:tab pos="3810000" algn="l"/>
                <a:tab pos="8104188" algn="r"/>
              </a:tabLst>
            </a:pPr>
            <a:endParaRPr lang="lv-LV" sz="2400" dirty="0"/>
          </a:p>
          <a:p>
            <a:pPr marL="0" indent="0">
              <a:lnSpc>
                <a:spcPct val="50000"/>
              </a:lnSpc>
              <a:buNone/>
              <a:tabLst>
                <a:tab pos="3810000" algn="l"/>
                <a:tab pos="8104188" algn="r"/>
              </a:tabLst>
            </a:pPr>
            <a:endParaRPr lang="lv-LV" altLang="lv-LV" sz="2400" dirty="0"/>
          </a:p>
          <a:p>
            <a:pPr marL="0" indent="0">
              <a:lnSpc>
                <a:spcPct val="50000"/>
              </a:lnSpc>
              <a:buNone/>
              <a:tabLst>
                <a:tab pos="3810000" algn="l"/>
                <a:tab pos="8104188" algn="r"/>
              </a:tabLst>
            </a:pPr>
            <a:endParaRPr lang="en-GB" altLang="lv-LV" sz="2400" dirty="0" smtClean="0"/>
          </a:p>
          <a:p>
            <a:pPr marL="0" indent="0">
              <a:buNone/>
            </a:pPr>
            <a:endParaRPr lang="lv-LV" sz="2400" dirty="0"/>
          </a:p>
        </p:txBody>
      </p:sp>
      <p:pic>
        <p:nvPicPr>
          <p:cNvPr id="1026" name="Picture 2" descr="Attēlu rezultāti vaicājumam “Cimicifuga racem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411" y="365125"/>
            <a:ext cx="427672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9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Endometrija vēža riska faktori </a:t>
            </a:r>
            <a:endParaRPr lang="lv-LV" dirty="0"/>
          </a:p>
        </p:txBody>
      </p:sp>
      <p:sp>
        <p:nvSpPr>
          <p:cNvPr id="4" name="Rectangle 3"/>
          <p:cNvSpPr/>
          <p:nvPr/>
        </p:nvSpPr>
        <p:spPr>
          <a:xfrm>
            <a:off x="616922" y="1708341"/>
            <a:ext cx="3467359" cy="2308324"/>
          </a:xfrm>
          <a:prstGeom prst="rect">
            <a:avLst/>
          </a:prstGeom>
        </p:spPr>
        <p:txBody>
          <a:bodyPr wrap="none">
            <a:spAutoFit/>
          </a:bodyPr>
          <a:lstStyle/>
          <a:p>
            <a:pPr algn="ctr"/>
            <a:r>
              <a:rPr lang="lv-LV" sz="2400" dirty="0">
                <a:solidFill>
                  <a:schemeClr val="accent1">
                    <a:lumMod val="75000"/>
                  </a:schemeClr>
                </a:solidFill>
              </a:rPr>
              <a:t>Zems recidīva </a:t>
            </a:r>
            <a:r>
              <a:rPr lang="lv-LV" sz="2400" dirty="0" smtClean="0">
                <a:solidFill>
                  <a:schemeClr val="accent1">
                    <a:lumMod val="75000"/>
                  </a:schemeClr>
                </a:solidFill>
              </a:rPr>
              <a:t>risks</a:t>
            </a:r>
          </a:p>
          <a:p>
            <a:pPr algn="ctr"/>
            <a:endParaRPr lang="lv-LV" sz="2400" dirty="0" smtClean="0"/>
          </a:p>
          <a:p>
            <a:pPr algn="ctr"/>
            <a:r>
              <a:rPr lang="lv-LV" sz="2400" dirty="0" smtClean="0"/>
              <a:t>Endometroīda morfoloģija</a:t>
            </a:r>
          </a:p>
          <a:p>
            <a:pPr algn="ctr"/>
            <a:r>
              <a:rPr lang="lv-LV" sz="2400" dirty="0" smtClean="0"/>
              <a:t>Stadija IA</a:t>
            </a:r>
          </a:p>
          <a:p>
            <a:pPr algn="ctr"/>
            <a:r>
              <a:rPr lang="lv-LV" sz="2400" dirty="0" smtClean="0"/>
              <a:t>Grade I-II</a:t>
            </a:r>
          </a:p>
          <a:p>
            <a:pPr algn="ctr"/>
            <a:r>
              <a:rPr lang="lv-LV" sz="2400" dirty="0" smtClean="0"/>
              <a:t> LVSI negatīvs</a:t>
            </a:r>
          </a:p>
        </p:txBody>
      </p:sp>
      <p:sp>
        <p:nvSpPr>
          <p:cNvPr id="5" name="Rectangle 4"/>
          <p:cNvSpPr/>
          <p:nvPr/>
        </p:nvSpPr>
        <p:spPr>
          <a:xfrm>
            <a:off x="4362320" y="1690688"/>
            <a:ext cx="3467359" cy="2308324"/>
          </a:xfrm>
          <a:prstGeom prst="rect">
            <a:avLst/>
          </a:prstGeom>
        </p:spPr>
        <p:txBody>
          <a:bodyPr wrap="none">
            <a:spAutoFit/>
          </a:bodyPr>
          <a:lstStyle/>
          <a:p>
            <a:pPr algn="ctr"/>
            <a:r>
              <a:rPr lang="lv-LV" sz="2400" dirty="0" smtClean="0">
                <a:solidFill>
                  <a:schemeClr val="accent4"/>
                </a:solidFill>
              </a:rPr>
              <a:t>Vidējs recidīva risks</a:t>
            </a:r>
          </a:p>
          <a:p>
            <a:pPr algn="ctr"/>
            <a:endParaRPr lang="lv-LV" sz="2400" dirty="0" smtClean="0"/>
          </a:p>
          <a:p>
            <a:pPr algn="ctr"/>
            <a:r>
              <a:rPr lang="lv-LV" sz="2400" dirty="0" smtClean="0"/>
              <a:t>Endometroīda morfoloģija</a:t>
            </a:r>
          </a:p>
          <a:p>
            <a:pPr algn="ctr"/>
            <a:r>
              <a:rPr lang="lv-LV" sz="2400" dirty="0" smtClean="0"/>
              <a:t>Stadija IB </a:t>
            </a:r>
          </a:p>
          <a:p>
            <a:pPr algn="ctr"/>
            <a:r>
              <a:rPr lang="lv-LV" sz="2400" dirty="0" smtClean="0"/>
              <a:t>Grade I-II</a:t>
            </a:r>
          </a:p>
          <a:p>
            <a:pPr algn="ctr"/>
            <a:r>
              <a:rPr lang="lv-LV" sz="2400" dirty="0" smtClean="0"/>
              <a:t>LVSI negatīvs</a:t>
            </a:r>
          </a:p>
        </p:txBody>
      </p:sp>
      <p:sp>
        <p:nvSpPr>
          <p:cNvPr id="6" name="Rectangle 5"/>
          <p:cNvSpPr/>
          <p:nvPr/>
        </p:nvSpPr>
        <p:spPr>
          <a:xfrm>
            <a:off x="8385756" y="1649326"/>
            <a:ext cx="3484968" cy="3046988"/>
          </a:xfrm>
          <a:prstGeom prst="rect">
            <a:avLst/>
          </a:prstGeom>
        </p:spPr>
        <p:txBody>
          <a:bodyPr wrap="square">
            <a:spAutoFit/>
          </a:bodyPr>
          <a:lstStyle/>
          <a:p>
            <a:pPr algn="ctr"/>
            <a:r>
              <a:rPr lang="lv-LV" sz="2400" dirty="0" smtClean="0">
                <a:solidFill>
                  <a:srgbClr val="FF0000"/>
                </a:solidFill>
              </a:rPr>
              <a:t>Vidēji-augsts recidīva risks</a:t>
            </a:r>
          </a:p>
          <a:p>
            <a:pPr algn="ctr"/>
            <a:endParaRPr lang="lv-LV" sz="2400" dirty="0" smtClean="0"/>
          </a:p>
          <a:p>
            <a:pPr algn="ctr"/>
            <a:r>
              <a:rPr lang="lv-LV" sz="2400" dirty="0" smtClean="0"/>
              <a:t>Endometroīda morfoloģija</a:t>
            </a:r>
          </a:p>
          <a:p>
            <a:pPr algn="ctr"/>
            <a:r>
              <a:rPr lang="lv-LV" sz="2400" dirty="0" smtClean="0"/>
              <a:t>Stadija IA, Grade III </a:t>
            </a:r>
          </a:p>
          <a:p>
            <a:pPr algn="ctr"/>
            <a:r>
              <a:rPr lang="lv-LV" sz="2400" dirty="0" smtClean="0"/>
              <a:t>Neatkarīgi no LVSI</a:t>
            </a:r>
          </a:p>
          <a:p>
            <a:pPr algn="ctr"/>
            <a:endParaRPr lang="lv-LV" sz="2400" dirty="0" smtClean="0"/>
          </a:p>
          <a:p>
            <a:pPr algn="ctr"/>
            <a:r>
              <a:rPr lang="lv-LV" sz="2400" dirty="0" smtClean="0"/>
              <a:t>Stadija IA-IB Grade I-II</a:t>
            </a:r>
          </a:p>
          <a:p>
            <a:pPr algn="ctr"/>
            <a:r>
              <a:rPr lang="lv-LV" sz="2400" dirty="0" smtClean="0"/>
              <a:t>LVSI pozitīvs</a:t>
            </a:r>
            <a:endParaRPr lang="lv-LV" sz="2400" dirty="0"/>
          </a:p>
        </p:txBody>
      </p:sp>
      <p:sp>
        <p:nvSpPr>
          <p:cNvPr id="7" name="Rectangle 6"/>
          <p:cNvSpPr/>
          <p:nvPr/>
        </p:nvSpPr>
        <p:spPr>
          <a:xfrm>
            <a:off x="1495220" y="5149518"/>
            <a:ext cx="9201558" cy="830997"/>
          </a:xfrm>
          <a:prstGeom prst="rect">
            <a:avLst/>
          </a:prstGeom>
        </p:spPr>
        <p:txBody>
          <a:bodyPr wrap="none">
            <a:spAutoFit/>
          </a:bodyPr>
          <a:lstStyle/>
          <a:p>
            <a:pPr algn="ctr"/>
            <a:r>
              <a:rPr lang="lv-LV" sz="2400" dirty="0" smtClean="0"/>
              <a:t>Stadija IA – invāzijas dziļums miometrijā &lt; </a:t>
            </a:r>
            <a:r>
              <a:rPr lang="lv-LV"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cs typeface="Arial" panose="020B0604020202020204" pitchFamily="34" charset="0"/>
              </a:rPr>
              <a:t>50% </a:t>
            </a:r>
            <a:r>
              <a:rPr lang="lv-LV" sz="2400" dirty="0" smtClean="0"/>
              <a:t>no miometrija biezuma</a:t>
            </a:r>
          </a:p>
          <a:p>
            <a:pPr algn="ctr"/>
            <a:r>
              <a:rPr lang="lv-LV" sz="2400" dirty="0" smtClean="0"/>
              <a:t>Stadija IB </a:t>
            </a:r>
            <a:r>
              <a:rPr lang="lv-LV" sz="2400" dirty="0"/>
              <a:t>– invāzijas dziļums miometrijā </a:t>
            </a:r>
            <a:r>
              <a:rPr lang="lv-LV" sz="2400" dirty="0" smtClean="0"/>
              <a:t>&gt; </a:t>
            </a:r>
            <a:r>
              <a:rPr lang="lv-LV"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cs typeface="Arial" panose="020B0604020202020204" pitchFamily="34" charset="0"/>
              </a:rPr>
              <a:t>50% </a:t>
            </a:r>
            <a:r>
              <a:rPr lang="lv-LV" sz="2400" dirty="0"/>
              <a:t>no miometrija biezuma</a:t>
            </a:r>
            <a:endParaRPr lang="lv-LV" sz="2400" dirty="0" smtClean="0"/>
          </a:p>
        </p:txBody>
      </p:sp>
    </p:spTree>
    <p:extLst>
      <p:ext uri="{BB962C8B-B14F-4D97-AF65-F5344CB8AC3E}">
        <p14:creationId xmlns:p14="http://schemas.microsoft.com/office/powerpoint/2010/main" val="280845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005" y="159244"/>
            <a:ext cx="9561943" cy="960252"/>
          </a:xfrm>
          <a:prstGeom prst="rect">
            <a:avLst/>
          </a:prstGeom>
        </p:spPr>
      </p:pic>
      <p:sp>
        <p:nvSpPr>
          <p:cNvPr id="5" name="Rectangle 4"/>
          <p:cNvSpPr/>
          <p:nvPr/>
        </p:nvSpPr>
        <p:spPr>
          <a:xfrm>
            <a:off x="2236476" y="2682352"/>
            <a:ext cx="3205814" cy="830997"/>
          </a:xfrm>
          <a:prstGeom prst="rect">
            <a:avLst/>
          </a:prstGeom>
          <a:ln w="19050">
            <a:solidFill>
              <a:schemeClr val="tx1"/>
            </a:solidFill>
          </a:ln>
        </p:spPr>
        <p:txBody>
          <a:bodyPr wrap="none">
            <a:spAutoFit/>
          </a:bodyPr>
          <a:lstStyle/>
          <a:p>
            <a:pPr algn="ctr"/>
            <a:r>
              <a:rPr lang="lv-LV" sz="2400" dirty="0">
                <a:latin typeface="Arial" panose="020B0604020202020204" pitchFamily="34" charset="0"/>
                <a:cs typeface="Arial" panose="020B0604020202020204" pitchFamily="34" charset="0"/>
              </a:rPr>
              <a:t>47 </a:t>
            </a:r>
            <a:r>
              <a:rPr lang="lv-LV" sz="2400" dirty="0"/>
              <a:t>pacientes </a:t>
            </a:r>
            <a:r>
              <a:rPr lang="lv-LV" sz="2400" dirty="0" smtClean="0"/>
              <a:t>pētījuma </a:t>
            </a:r>
          </a:p>
          <a:p>
            <a:pPr algn="ctr"/>
            <a:r>
              <a:rPr lang="lv-LV" sz="2400" dirty="0" smtClean="0"/>
              <a:t>grupā ar estrogēnu HAT</a:t>
            </a:r>
            <a:endParaRPr lang="lv-LV" sz="2400" dirty="0"/>
          </a:p>
        </p:txBody>
      </p:sp>
      <p:sp>
        <p:nvSpPr>
          <p:cNvPr id="6" name="Rectangle 5"/>
          <p:cNvSpPr/>
          <p:nvPr/>
        </p:nvSpPr>
        <p:spPr>
          <a:xfrm>
            <a:off x="6445637" y="2670502"/>
            <a:ext cx="4248279" cy="830997"/>
          </a:xfrm>
          <a:prstGeom prst="rect">
            <a:avLst/>
          </a:prstGeom>
          <a:ln w="19050">
            <a:solidFill>
              <a:schemeClr val="tx1"/>
            </a:solidFill>
          </a:ln>
        </p:spPr>
        <p:txBody>
          <a:bodyPr wrap="none">
            <a:spAutoFit/>
          </a:bodyPr>
          <a:lstStyle/>
          <a:p>
            <a:pPr algn="ctr"/>
            <a:r>
              <a:rPr lang="en-US" sz="2400" dirty="0">
                <a:latin typeface="Arial" panose="020B0604020202020204" pitchFamily="34" charset="0"/>
                <a:cs typeface="Arial" panose="020B0604020202020204" pitchFamily="34" charset="0"/>
              </a:rPr>
              <a:t>174</a:t>
            </a:r>
            <a:r>
              <a:rPr lang="en-US" sz="2400" dirty="0"/>
              <a:t> </a:t>
            </a:r>
            <a:r>
              <a:rPr lang="lv-LV" sz="2400" dirty="0" smtClean="0"/>
              <a:t>endometrija vēža pacientes</a:t>
            </a:r>
          </a:p>
          <a:p>
            <a:pPr algn="ctr"/>
            <a:r>
              <a:rPr lang="lv-LV" sz="2400" dirty="0" smtClean="0"/>
              <a:t>kontroles grupā bez HAT</a:t>
            </a:r>
            <a:r>
              <a:rPr lang="en-US" sz="2400" dirty="0" smtClean="0"/>
              <a:t> </a:t>
            </a:r>
            <a:endParaRPr lang="lv-LV" sz="2400" dirty="0"/>
          </a:p>
        </p:txBody>
      </p:sp>
      <p:sp>
        <p:nvSpPr>
          <p:cNvPr id="7" name="Rectangle 6"/>
          <p:cNvSpPr/>
          <p:nvPr/>
        </p:nvSpPr>
        <p:spPr>
          <a:xfrm>
            <a:off x="6565766" y="4047175"/>
            <a:ext cx="4173322" cy="461665"/>
          </a:xfrm>
          <a:prstGeom prst="rect">
            <a:avLst/>
          </a:prstGeom>
          <a:ln w="22225">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14.9% </a:t>
            </a:r>
            <a:r>
              <a:rPr lang="lv-LV" sz="2400" dirty="0"/>
              <a:t>recidīvi kontroles grupā </a:t>
            </a:r>
          </a:p>
        </p:txBody>
      </p:sp>
      <p:sp>
        <p:nvSpPr>
          <p:cNvPr id="8" name="Rectangle 7"/>
          <p:cNvSpPr/>
          <p:nvPr/>
        </p:nvSpPr>
        <p:spPr>
          <a:xfrm>
            <a:off x="2614578" y="4047175"/>
            <a:ext cx="2967479" cy="461665"/>
          </a:xfrm>
          <a:prstGeom prst="rect">
            <a:avLst/>
          </a:prstGeom>
          <a:ln w="19050">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2.1% </a:t>
            </a:r>
            <a:r>
              <a:rPr lang="lv-LV" sz="2400" dirty="0"/>
              <a:t>pētījuma grupā </a:t>
            </a:r>
          </a:p>
        </p:txBody>
      </p:sp>
      <p:sp>
        <p:nvSpPr>
          <p:cNvPr id="9" name="Rectangle 8"/>
          <p:cNvSpPr/>
          <p:nvPr/>
        </p:nvSpPr>
        <p:spPr>
          <a:xfrm>
            <a:off x="3664433" y="1497085"/>
            <a:ext cx="5461752" cy="461665"/>
          </a:xfrm>
          <a:prstGeom prst="rect">
            <a:avLst/>
          </a:prstGeom>
          <a:ln w="19050">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221</a:t>
            </a:r>
            <a:r>
              <a:rPr lang="en-US" sz="2400" dirty="0"/>
              <a:t> </a:t>
            </a:r>
            <a:r>
              <a:rPr lang="lv-LV" sz="2400" dirty="0"/>
              <a:t>paciente ar endometrija vēzi stadija I</a:t>
            </a:r>
            <a:r>
              <a:rPr lang="en-US" sz="2400" dirty="0"/>
              <a:t> </a:t>
            </a:r>
            <a:endParaRPr lang="lv-LV" sz="2400" dirty="0"/>
          </a:p>
        </p:txBody>
      </p:sp>
      <p:sp>
        <p:nvSpPr>
          <p:cNvPr id="10" name="Rectangle 9"/>
          <p:cNvSpPr/>
          <p:nvPr/>
        </p:nvSpPr>
        <p:spPr>
          <a:xfrm>
            <a:off x="9477972" y="5305758"/>
            <a:ext cx="1353256" cy="461665"/>
          </a:xfrm>
          <a:prstGeom prst="rect">
            <a:avLst/>
          </a:prstGeom>
        </p:spPr>
        <p:txBody>
          <a:bodyPr wrap="none">
            <a:spAutoFit/>
          </a:bodyPr>
          <a:lstStyle/>
          <a:p>
            <a:r>
              <a:rPr lang="lv-LV" sz="2400" dirty="0" smtClean="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=0.014</a:t>
            </a:r>
            <a:r>
              <a:rPr lang="en-US" dirty="0" smtClean="0"/>
              <a:t> </a:t>
            </a:r>
            <a:endParaRPr lang="lv-LV" dirty="0"/>
          </a:p>
        </p:txBody>
      </p:sp>
      <p:sp>
        <p:nvSpPr>
          <p:cNvPr id="13" name="Rectangle 12"/>
          <p:cNvSpPr/>
          <p:nvPr/>
        </p:nvSpPr>
        <p:spPr>
          <a:xfrm>
            <a:off x="6597925" y="5255490"/>
            <a:ext cx="1898468" cy="461665"/>
          </a:xfrm>
          <a:prstGeom prst="rect">
            <a:avLst/>
          </a:prstGeom>
          <a:ln w="19050">
            <a:solidFill>
              <a:schemeClr val="tx1"/>
            </a:solidFill>
          </a:ln>
        </p:spPr>
        <p:txBody>
          <a:bodyPr wrap="none">
            <a:spAutoFit/>
          </a:bodyPr>
          <a:lstStyle/>
          <a:p>
            <a:r>
              <a:rPr lang="lv-LV" sz="2400" dirty="0">
                <a:latin typeface="Arial" panose="020B0604020202020204" pitchFamily="34" charset="0"/>
                <a:cs typeface="Arial" panose="020B0604020202020204" pitchFamily="34" charset="0"/>
              </a:rPr>
              <a:t>26</a:t>
            </a:r>
            <a:r>
              <a:rPr lang="lv-LV" sz="2400" dirty="0"/>
              <a:t> </a:t>
            </a:r>
            <a:r>
              <a:rPr lang="lv-LV" sz="2400" dirty="0" smtClean="0"/>
              <a:t>pacientes </a:t>
            </a:r>
            <a:endParaRPr lang="lv-LV" sz="2400" dirty="0"/>
          </a:p>
        </p:txBody>
      </p:sp>
      <p:sp>
        <p:nvSpPr>
          <p:cNvPr id="14" name="Rectangle 13"/>
          <p:cNvSpPr/>
          <p:nvPr/>
        </p:nvSpPr>
        <p:spPr>
          <a:xfrm>
            <a:off x="3967256" y="5236867"/>
            <a:ext cx="1515158" cy="461665"/>
          </a:xfrm>
          <a:prstGeom prst="rect">
            <a:avLst/>
          </a:prstGeom>
          <a:ln w="19050">
            <a:solidFill>
              <a:schemeClr val="tx1"/>
            </a:solidFill>
          </a:ln>
        </p:spPr>
        <p:txBody>
          <a:bodyPr wrap="none">
            <a:spAutoFit/>
          </a:bodyPr>
          <a:lstStyle/>
          <a:p>
            <a:r>
              <a:rPr lang="lv-LV" sz="2400" dirty="0">
                <a:latin typeface="Arial" panose="020B0604020202020204" pitchFamily="34" charset="0"/>
                <a:cs typeface="Arial" panose="020B0604020202020204" pitchFamily="34" charset="0"/>
              </a:rPr>
              <a:t>1</a:t>
            </a:r>
            <a:r>
              <a:rPr lang="lv-LV" sz="2400" dirty="0" smtClean="0"/>
              <a:t> paciente</a:t>
            </a:r>
            <a:endParaRPr lang="lv-LV" sz="2400" dirty="0"/>
          </a:p>
        </p:txBody>
      </p:sp>
      <p:sp>
        <p:nvSpPr>
          <p:cNvPr id="15" name="Rectangle 14"/>
          <p:cNvSpPr/>
          <p:nvPr/>
        </p:nvSpPr>
        <p:spPr>
          <a:xfrm>
            <a:off x="1531256" y="5305836"/>
            <a:ext cx="1290225" cy="461665"/>
          </a:xfrm>
          <a:prstGeom prst="rect">
            <a:avLst/>
          </a:prstGeom>
        </p:spPr>
        <p:txBody>
          <a:bodyPr wrap="none">
            <a:spAutoFit/>
          </a:bodyPr>
          <a:lstStyle/>
          <a:p>
            <a:r>
              <a:rPr lang="lv-LV" sz="2400" dirty="0" smtClean="0"/>
              <a:t>Mirstība </a:t>
            </a:r>
            <a:endParaRPr lang="lv-LV" sz="2400" dirty="0"/>
          </a:p>
        </p:txBody>
      </p:sp>
      <p:sp>
        <p:nvSpPr>
          <p:cNvPr id="18" name="Down Arrow 17"/>
          <p:cNvSpPr/>
          <p:nvPr/>
        </p:nvSpPr>
        <p:spPr>
          <a:xfrm>
            <a:off x="4762299" y="4650655"/>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Down Arrow 18"/>
          <p:cNvSpPr/>
          <p:nvPr/>
        </p:nvSpPr>
        <p:spPr>
          <a:xfrm>
            <a:off x="4762299" y="3580386"/>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Down Arrow 19"/>
          <p:cNvSpPr/>
          <p:nvPr/>
        </p:nvSpPr>
        <p:spPr>
          <a:xfrm>
            <a:off x="4709703" y="2131240"/>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Down Arrow 20"/>
          <p:cNvSpPr/>
          <p:nvPr/>
        </p:nvSpPr>
        <p:spPr>
          <a:xfrm>
            <a:off x="7341885" y="2163708"/>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Down Arrow 21"/>
          <p:cNvSpPr/>
          <p:nvPr/>
        </p:nvSpPr>
        <p:spPr>
          <a:xfrm>
            <a:off x="7424819" y="3580386"/>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Down Arrow 22"/>
          <p:cNvSpPr/>
          <p:nvPr/>
        </p:nvSpPr>
        <p:spPr>
          <a:xfrm>
            <a:off x="7444522" y="4713798"/>
            <a:ext cx="205274"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66536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37" y="198567"/>
            <a:ext cx="10702310" cy="853710"/>
          </a:xfrm>
          <a:prstGeom prst="rect">
            <a:avLst/>
          </a:prstGeom>
        </p:spPr>
      </p:pic>
      <p:sp>
        <p:nvSpPr>
          <p:cNvPr id="5" name="Rectangle 4"/>
          <p:cNvSpPr/>
          <p:nvPr/>
        </p:nvSpPr>
        <p:spPr>
          <a:xfrm>
            <a:off x="651490" y="1655841"/>
            <a:ext cx="11420670" cy="1938992"/>
          </a:xfrm>
          <a:prstGeom prst="rect">
            <a:avLst/>
          </a:prstGeom>
        </p:spPr>
        <p:txBody>
          <a:bodyPr wrap="square">
            <a:spAutoFit/>
          </a:bodyPr>
          <a:lstStyle/>
          <a:p>
            <a:r>
              <a:rPr lang="lv-LV" sz="2400" dirty="0">
                <a:latin typeface="Arial" panose="020B0604020202020204" pitchFamily="34" charset="0"/>
                <a:cs typeface="Arial" panose="020B0604020202020204" pitchFamily="34" charset="0"/>
              </a:rPr>
              <a:t>Meta-analīze no 7 pētījumiem, iekļaujot</a:t>
            </a:r>
            <a:r>
              <a:rPr lang="en-US" sz="2400" dirty="0">
                <a:latin typeface="Arial" panose="020B0604020202020204" pitchFamily="34" charset="0"/>
                <a:cs typeface="Arial" panose="020B0604020202020204" pitchFamily="34" charset="0"/>
              </a:rPr>
              <a:t> 2 038 </a:t>
            </a:r>
            <a:r>
              <a:rPr lang="lv-LV" sz="2400" dirty="0">
                <a:latin typeface="Arial" panose="020B0604020202020204" pitchFamily="34" charset="0"/>
                <a:cs typeface="Arial" panose="020B0604020202020204" pitchFamily="34" charset="0"/>
              </a:rPr>
              <a:t>pacientes ar endometrija vēzi I-II stadijā</a:t>
            </a:r>
          </a:p>
          <a:p>
            <a:endParaRPr lang="lv-LV" sz="2400" dirty="0">
              <a:latin typeface="Arial" panose="020B0604020202020204" pitchFamily="34" charset="0"/>
              <a:cs typeface="Arial" panose="020B0604020202020204" pitchFamily="34" charset="0"/>
            </a:endParaRPr>
          </a:p>
          <a:p>
            <a:r>
              <a:rPr lang="lv-LV" sz="2400" dirty="0">
                <a:latin typeface="Arial" panose="020B0604020202020204" pitchFamily="34" charset="0"/>
                <a:cs typeface="Arial" panose="020B0604020202020204" pitchFamily="34" charset="0"/>
              </a:rPr>
              <a:t>Secinājums – HAT nav statistiski nozīmīgas ietekmes uz endometrija vēža recidīvu biežumu pacientēm ar endometrija vēzi agrīnās stadijās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10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82" y="1825625"/>
            <a:ext cx="11905861" cy="4864424"/>
          </a:xfrm>
        </p:spPr>
        <p:txBody>
          <a:bodyPr>
            <a:normAutofit/>
          </a:bodyPr>
          <a:lstStyle/>
          <a:p>
            <a:pPr marL="0" indent="0">
              <a:spcAft>
                <a:spcPts val="1200"/>
              </a:spcAft>
              <a:buNone/>
            </a:pPr>
            <a:r>
              <a:rPr lang="lv-LV" sz="2400" dirty="0" smtClean="0"/>
              <a:t>Ginekologu aptauja Japānā par HAT lietošanu pēc endometrija vēža terapijas</a:t>
            </a:r>
            <a:endParaRPr lang="lv-LV" sz="2400" dirty="0"/>
          </a:p>
          <a:p>
            <a:pPr marL="0" indent="0" algn="ctr">
              <a:spcAft>
                <a:spcPts val="1200"/>
              </a:spcAft>
              <a:buNone/>
            </a:pPr>
            <a:r>
              <a:rPr lang="lv-LV" sz="2400" dirty="0" smtClean="0"/>
              <a:t>888 biedru no </a:t>
            </a:r>
            <a:r>
              <a:rPr lang="en-US" sz="2400" dirty="0" smtClean="0"/>
              <a:t>Japanese </a:t>
            </a:r>
            <a:r>
              <a:rPr lang="en-US" sz="2400" dirty="0"/>
              <a:t>Gynecologic Oncology Group (JGOG) </a:t>
            </a:r>
            <a:r>
              <a:rPr lang="lv-LV" sz="2400" dirty="0" smtClean="0"/>
              <a:t>tika lūgti anonīmi aizpildīt anketas </a:t>
            </a:r>
            <a:r>
              <a:rPr lang="en-US" sz="2400" dirty="0" smtClean="0"/>
              <a:t>JGOG </a:t>
            </a:r>
            <a:r>
              <a:rPr lang="lv-LV" sz="2400" dirty="0" smtClean="0"/>
              <a:t>mājas lapā</a:t>
            </a:r>
            <a:endParaRPr lang="lv-LV" sz="2400" dirty="0"/>
          </a:p>
          <a:p>
            <a:pPr marL="0" indent="0">
              <a:spcAft>
                <a:spcPts val="1200"/>
              </a:spcAft>
              <a:buNone/>
            </a:pPr>
            <a:r>
              <a:rPr lang="lv-LV" sz="2400" dirty="0" smtClean="0"/>
              <a:t>    Analīzē iekļautas </a:t>
            </a:r>
            <a:r>
              <a:rPr lang="en-US" sz="2400" dirty="0">
                <a:latin typeface="Arial" panose="020B0604020202020204" pitchFamily="34" charset="0"/>
                <a:cs typeface="Arial" panose="020B0604020202020204" pitchFamily="34" charset="0"/>
              </a:rPr>
              <a:t>363</a:t>
            </a:r>
            <a:r>
              <a:rPr lang="en-US" sz="2400" dirty="0"/>
              <a:t> </a:t>
            </a:r>
            <a:r>
              <a:rPr lang="lv-LV" sz="2400" dirty="0" smtClean="0"/>
              <a:t>atbildes </a:t>
            </a:r>
            <a:r>
              <a:rPr lang="lv-LV"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40.9 %</a:t>
            </a:r>
            <a:r>
              <a:rPr lang="lv-LV" sz="24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lv-LV" sz="2400" dirty="0">
                <a:latin typeface="Arial" panose="020B0604020202020204" pitchFamily="34" charset="0"/>
                <a:cs typeface="Arial" panose="020B0604020202020204" pitchFamily="34" charset="0"/>
              </a:rPr>
              <a:t> 78% </a:t>
            </a:r>
            <a:r>
              <a:rPr lang="lv-LV" sz="2400" dirty="0" smtClean="0"/>
              <a:t>nozīmētu HAT pacientei </a:t>
            </a:r>
            <a:r>
              <a:rPr lang="lv-LV" sz="2400" dirty="0" err="1" smtClean="0"/>
              <a:t>premenopauzē</a:t>
            </a:r>
            <a:r>
              <a:rPr lang="lv-LV" sz="2400" dirty="0"/>
              <a:t> </a:t>
            </a:r>
            <a:r>
              <a:rPr lang="lv-LV" sz="2400" dirty="0" smtClean="0"/>
              <a:t>(biežākais iemesls nenozīmēšanai bija bailes par recidīvu)</a:t>
            </a:r>
          </a:p>
          <a:p>
            <a:pPr>
              <a:buFont typeface="Wingdings" panose="05000000000000000000" pitchFamily="2" charset="2"/>
              <a:buChar char="Ø"/>
            </a:pPr>
            <a:r>
              <a:rPr lang="lv-LV" sz="2400" dirty="0" smtClean="0"/>
              <a:t> </a:t>
            </a:r>
            <a:r>
              <a:rPr lang="lv-LV" sz="2400" dirty="0">
                <a:latin typeface="Arial" panose="020B0604020202020204" pitchFamily="34" charset="0"/>
                <a:cs typeface="Arial" panose="020B0604020202020204" pitchFamily="34" charset="0"/>
              </a:rPr>
              <a:t>48% </a:t>
            </a:r>
            <a:r>
              <a:rPr lang="lv-LV" sz="2400" dirty="0" smtClean="0"/>
              <a:t>nozīmētu HAT pacientei menopauzē (iemesls nenozīmēšanai bija nosacītais efekts un alternatīvo līdzekļu pieejamība)</a:t>
            </a:r>
          </a:p>
          <a:p>
            <a:pPr>
              <a:buFont typeface="Wingdings" panose="05000000000000000000" pitchFamily="2" charset="2"/>
              <a:buChar char="Ø"/>
            </a:pPr>
            <a:r>
              <a:rPr lang="lv-LV" sz="2400" dirty="0"/>
              <a:t> </a:t>
            </a:r>
            <a:r>
              <a:rPr lang="lv-LV" sz="2400" dirty="0">
                <a:latin typeface="Arial" panose="020B0604020202020204" pitchFamily="34" charset="0"/>
                <a:cs typeface="Arial" panose="020B0604020202020204" pitchFamily="34" charset="0"/>
              </a:rPr>
              <a:t>65% </a:t>
            </a:r>
            <a:r>
              <a:rPr lang="lv-LV" sz="2400" dirty="0" smtClean="0"/>
              <a:t>nozīmētu pacientēm ar zemu recidīva risku pret </a:t>
            </a:r>
            <a:r>
              <a:rPr lang="lv-LV" sz="2400" dirty="0">
                <a:latin typeface="Arial" panose="020B0604020202020204" pitchFamily="34" charset="0"/>
                <a:cs typeface="Arial" panose="020B0604020202020204" pitchFamily="34" charset="0"/>
              </a:rPr>
              <a:t>46% </a:t>
            </a:r>
            <a:r>
              <a:rPr lang="lv-LV" sz="2400" dirty="0" smtClean="0"/>
              <a:t>Vācijas ārstu līdzīgā situācijā</a:t>
            </a:r>
          </a:p>
          <a:p>
            <a:pPr>
              <a:buFont typeface="Wingdings" panose="05000000000000000000" pitchFamily="2" charset="2"/>
              <a:buChar char="Ø"/>
            </a:pPr>
            <a:r>
              <a:rPr lang="lv-LV" sz="2400" dirty="0"/>
              <a:t> </a:t>
            </a:r>
            <a:r>
              <a:rPr lang="lv-LV" sz="2400" dirty="0">
                <a:latin typeface="Arial" panose="020B0604020202020204" pitchFamily="34" charset="0"/>
                <a:cs typeface="Arial" panose="020B0604020202020204" pitchFamily="34" charset="0"/>
              </a:rPr>
              <a:t>49% </a:t>
            </a:r>
            <a:r>
              <a:rPr lang="lv-LV" sz="2400" dirty="0" smtClean="0"/>
              <a:t>nozīmētu pacientēm ar augstu recidīva risku pret </a:t>
            </a:r>
            <a:r>
              <a:rPr lang="lv-LV" sz="2400" dirty="0">
                <a:latin typeface="Arial" panose="020B0604020202020204" pitchFamily="34" charset="0"/>
                <a:cs typeface="Arial" panose="020B0604020202020204" pitchFamily="34" charset="0"/>
              </a:rPr>
              <a:t>25% </a:t>
            </a:r>
            <a:r>
              <a:rPr lang="lv-LV" sz="2400" dirty="0" smtClean="0"/>
              <a:t>Vācijas ārstu līdzīgā situācijā</a:t>
            </a:r>
            <a:endParaRPr lang="lv-LV" sz="2400" dirty="0"/>
          </a:p>
        </p:txBody>
      </p:sp>
      <p:pic>
        <p:nvPicPr>
          <p:cNvPr id="5" name="Picture 4"/>
          <p:cNvPicPr>
            <a:picLocks noChangeAspect="1"/>
          </p:cNvPicPr>
          <p:nvPr/>
        </p:nvPicPr>
        <p:blipFill>
          <a:blip r:embed="rId2"/>
          <a:stretch>
            <a:fillRect/>
          </a:stretch>
        </p:blipFill>
        <p:spPr>
          <a:xfrm>
            <a:off x="177282" y="166689"/>
            <a:ext cx="10536674" cy="1326210"/>
          </a:xfrm>
          <a:prstGeom prst="rect">
            <a:avLst/>
          </a:prstGeom>
        </p:spPr>
      </p:pic>
    </p:spTree>
    <p:extLst>
      <p:ext uri="{BB962C8B-B14F-4D97-AF65-F5344CB8AC3E}">
        <p14:creationId xmlns:p14="http://schemas.microsoft.com/office/powerpoint/2010/main" val="117726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919" y="1287858"/>
            <a:ext cx="11653934" cy="5458175"/>
          </a:xfrm>
        </p:spPr>
        <p:txBody>
          <a:bodyPr>
            <a:normAutofit lnSpcReduction="10000"/>
          </a:bodyPr>
          <a:lstStyle/>
          <a:p>
            <a:pPr>
              <a:spcAft>
                <a:spcPts val="1200"/>
              </a:spcAft>
            </a:pPr>
            <a:r>
              <a:rPr lang="lv-LV" sz="2400" dirty="0" smtClean="0"/>
              <a:t>Somu sievietes </a:t>
            </a:r>
            <a:r>
              <a:rPr lang="en-US" sz="2400" dirty="0" smtClean="0"/>
              <a:t>(&gt;50</a:t>
            </a:r>
            <a:r>
              <a:rPr lang="lv-LV" sz="2400" dirty="0" smtClean="0"/>
              <a:t> </a:t>
            </a:r>
            <a:r>
              <a:rPr lang="lv-LV" sz="2400" dirty="0" err="1" smtClean="0"/>
              <a:t>g.v</a:t>
            </a:r>
            <a:r>
              <a:rPr lang="lv-LV" sz="2400" dirty="0" smtClean="0"/>
              <a:t>.), kuras lietojušas HAT</a:t>
            </a:r>
            <a:r>
              <a:rPr lang="en-US" sz="2400" dirty="0" smtClean="0"/>
              <a:t> 1994</a:t>
            </a:r>
            <a:r>
              <a:rPr lang="lv-LV" sz="2400" dirty="0" smtClean="0"/>
              <a:t>.</a:t>
            </a:r>
            <a:r>
              <a:rPr lang="en-US" sz="2400" dirty="0" smtClean="0"/>
              <a:t>-2008</a:t>
            </a:r>
            <a:r>
              <a:rPr lang="lv-LV" sz="2400" dirty="0" smtClean="0"/>
              <a:t>.g.</a:t>
            </a:r>
            <a:r>
              <a:rPr lang="en-US" sz="2400" dirty="0" smtClean="0"/>
              <a:t> </a:t>
            </a:r>
            <a:r>
              <a:rPr lang="lv-LV" sz="2400" dirty="0"/>
              <a:t>v</a:t>
            </a:r>
            <a:r>
              <a:rPr lang="lv-LV" sz="2400" dirty="0" smtClean="0"/>
              <a:t>ismaz </a:t>
            </a:r>
            <a:r>
              <a:rPr lang="en-US" sz="2400" dirty="0" smtClean="0"/>
              <a:t>6 </a:t>
            </a:r>
            <a:r>
              <a:rPr lang="lv-LV" sz="2400" dirty="0" smtClean="0"/>
              <a:t>mēnešus</a:t>
            </a:r>
            <a:r>
              <a:rPr lang="en-US" sz="2400" dirty="0" smtClean="0"/>
              <a:t> </a:t>
            </a:r>
            <a:r>
              <a:rPr lang="en-US" sz="2400" dirty="0"/>
              <a:t>(n=243,857</a:t>
            </a:r>
            <a:r>
              <a:rPr lang="en-US" sz="2400" dirty="0" smtClean="0"/>
              <a:t>)</a:t>
            </a:r>
            <a:endParaRPr lang="lv-LV" sz="2400" dirty="0" smtClean="0"/>
          </a:p>
          <a:p>
            <a:pPr>
              <a:spcAft>
                <a:spcPts val="1200"/>
              </a:spcAft>
            </a:pPr>
            <a:r>
              <a:rPr lang="en-US" sz="2400" dirty="0" smtClean="0"/>
              <a:t>76 </a:t>
            </a:r>
            <a:r>
              <a:rPr lang="lv-LV" sz="2400" dirty="0" smtClean="0"/>
              <a:t>dzemdes sarkomas HAT grupā: </a:t>
            </a:r>
          </a:p>
          <a:p>
            <a:pPr lvl="1">
              <a:buFont typeface="Wingdings" panose="05000000000000000000" pitchFamily="2" charset="2"/>
              <a:buChar char="v"/>
            </a:pPr>
            <a:r>
              <a:rPr lang="en-US" dirty="0" smtClean="0"/>
              <a:t>45 </a:t>
            </a:r>
            <a:r>
              <a:rPr lang="en-US" dirty="0"/>
              <a:t>(59%) </a:t>
            </a:r>
            <a:r>
              <a:rPr lang="lv-LV" dirty="0" err="1" smtClean="0"/>
              <a:t>leiomiosarkomas</a:t>
            </a:r>
            <a:endParaRPr lang="lv-LV" dirty="0" smtClean="0"/>
          </a:p>
          <a:p>
            <a:pPr lvl="1">
              <a:buFont typeface="Wingdings" panose="05000000000000000000" pitchFamily="2" charset="2"/>
              <a:buChar char="v"/>
            </a:pPr>
            <a:r>
              <a:rPr lang="en-US" dirty="0" smtClean="0"/>
              <a:t>24 </a:t>
            </a:r>
            <a:r>
              <a:rPr lang="en-US" dirty="0"/>
              <a:t>(32%) </a:t>
            </a:r>
            <a:r>
              <a:rPr lang="lv-LV" dirty="0" err="1" smtClean="0"/>
              <a:t>stromālas</a:t>
            </a:r>
            <a:r>
              <a:rPr lang="lv-LV" dirty="0" smtClean="0"/>
              <a:t> sarkomas</a:t>
            </a:r>
            <a:endParaRPr lang="lv-LV" dirty="0"/>
          </a:p>
          <a:p>
            <a:pPr lvl="1">
              <a:buFont typeface="Wingdings" panose="05000000000000000000" pitchFamily="2" charset="2"/>
              <a:buChar char="v"/>
            </a:pPr>
            <a:r>
              <a:rPr lang="en-US" dirty="0" smtClean="0"/>
              <a:t>7 </a:t>
            </a:r>
            <a:r>
              <a:rPr lang="en-US" dirty="0"/>
              <a:t>(9%) </a:t>
            </a:r>
            <a:r>
              <a:rPr lang="lv-LV" dirty="0" smtClean="0"/>
              <a:t>citas</a:t>
            </a:r>
          </a:p>
          <a:p>
            <a:pPr lvl="1">
              <a:buFont typeface="Wingdings" panose="05000000000000000000" pitchFamily="2" charset="2"/>
              <a:buChar char="v"/>
            </a:pPr>
            <a:r>
              <a:rPr lang="en-US" dirty="0" smtClean="0"/>
              <a:t> </a:t>
            </a:r>
            <a:r>
              <a:rPr lang="lv-LV" dirty="0" smtClean="0"/>
              <a:t>HAT lietošana mazāk par 5 gadiem neradīja būtisku riska palielināšanos</a:t>
            </a:r>
          </a:p>
          <a:p>
            <a:pPr lvl="1">
              <a:buFont typeface="Wingdings" panose="05000000000000000000" pitchFamily="2" charset="2"/>
              <a:buChar char="v"/>
            </a:pPr>
            <a:r>
              <a:rPr lang="lv-LV" dirty="0" smtClean="0"/>
              <a:t>Risks paaugstinājās lietojot vairāk, kā 5 gadus:</a:t>
            </a:r>
          </a:p>
          <a:p>
            <a:pPr lvl="1">
              <a:buFont typeface="Wingdings" panose="05000000000000000000" pitchFamily="2" charset="2"/>
              <a:buChar char="v"/>
            </a:pPr>
            <a:r>
              <a:rPr lang="en-US" dirty="0" smtClean="0"/>
              <a:t> </a:t>
            </a:r>
            <a:r>
              <a:rPr lang="en-US" dirty="0"/>
              <a:t>5-10 </a:t>
            </a:r>
            <a:r>
              <a:rPr lang="lv-LV" dirty="0" smtClean="0"/>
              <a:t>gadus RR</a:t>
            </a:r>
            <a:r>
              <a:rPr lang="en-US" dirty="0" smtClean="0"/>
              <a:t> 2.0 </a:t>
            </a:r>
            <a:r>
              <a:rPr lang="lv-LV" dirty="0" smtClean="0"/>
              <a:t>(</a:t>
            </a:r>
            <a:r>
              <a:rPr lang="en-US" dirty="0" smtClean="0"/>
              <a:t>95</a:t>
            </a:r>
            <a:r>
              <a:rPr lang="en-US" dirty="0"/>
              <a:t>% </a:t>
            </a:r>
            <a:r>
              <a:rPr lang="lv-LV" dirty="0" smtClean="0"/>
              <a:t>TI</a:t>
            </a:r>
            <a:r>
              <a:rPr lang="en-US" dirty="0" smtClean="0"/>
              <a:t> 1.4-2.9</a:t>
            </a:r>
            <a:r>
              <a:rPr lang="lv-LV" dirty="0" smtClean="0"/>
              <a:t>)</a:t>
            </a:r>
            <a:r>
              <a:rPr lang="en-US" dirty="0" smtClean="0"/>
              <a:t> </a:t>
            </a:r>
            <a:endParaRPr lang="lv-LV" dirty="0" smtClean="0"/>
          </a:p>
          <a:p>
            <a:pPr lvl="1">
              <a:buFont typeface="Wingdings" panose="05000000000000000000" pitchFamily="2" charset="2"/>
              <a:buChar char="v"/>
            </a:pPr>
            <a:r>
              <a:rPr lang="en-US" dirty="0" smtClean="0"/>
              <a:t> </a:t>
            </a:r>
            <a:r>
              <a:rPr lang="en-US" dirty="0"/>
              <a:t>≥10 </a:t>
            </a:r>
            <a:r>
              <a:rPr lang="lv-LV" dirty="0" smtClean="0"/>
              <a:t>gadus RR</a:t>
            </a:r>
            <a:r>
              <a:rPr lang="en-US" dirty="0" smtClean="0"/>
              <a:t> </a:t>
            </a:r>
            <a:r>
              <a:rPr lang="en-US" dirty="0"/>
              <a:t>3.0 </a:t>
            </a:r>
            <a:r>
              <a:rPr lang="en-US" dirty="0" smtClean="0"/>
              <a:t>(</a:t>
            </a:r>
            <a:r>
              <a:rPr lang="lv-LV" dirty="0" smtClean="0"/>
              <a:t>95% TI </a:t>
            </a:r>
            <a:r>
              <a:rPr lang="en-US" dirty="0" smtClean="0"/>
              <a:t>1.3-5.9)</a:t>
            </a:r>
            <a:endParaRPr lang="lv-LV" dirty="0"/>
          </a:p>
          <a:p>
            <a:pPr lvl="1">
              <a:buFont typeface="Wingdings" panose="05000000000000000000" pitchFamily="2" charset="2"/>
              <a:buChar char="v"/>
            </a:pPr>
            <a:r>
              <a:rPr lang="lv-LV" dirty="0" smtClean="0"/>
              <a:t>Sekvences vai nepārtraukta režīma HAT nebija atšķirību</a:t>
            </a:r>
          </a:p>
          <a:p>
            <a:pPr>
              <a:spcAft>
                <a:spcPts val="1200"/>
              </a:spcAft>
            </a:pPr>
            <a:r>
              <a:rPr lang="lv-LV" sz="2400" dirty="0" smtClean="0"/>
              <a:t>Absolūtajos skaitļos tie ir </a:t>
            </a:r>
            <a:r>
              <a:rPr lang="en-US" sz="2400" dirty="0" smtClean="0"/>
              <a:t>2-3 </a:t>
            </a:r>
            <a:r>
              <a:rPr lang="lv-LV" sz="2400" dirty="0" smtClean="0"/>
              <a:t>papildus </a:t>
            </a:r>
            <a:r>
              <a:rPr lang="lv-LV" sz="2400" dirty="0" err="1" smtClean="0"/>
              <a:t>leiomiosarkomu</a:t>
            </a:r>
            <a:r>
              <a:rPr lang="lv-LV" sz="2400" dirty="0" smtClean="0"/>
              <a:t> gadījumi uz </a:t>
            </a:r>
            <a:r>
              <a:rPr lang="en-US" sz="2400" dirty="0" smtClean="0"/>
              <a:t>10,000 </a:t>
            </a:r>
            <a:r>
              <a:rPr lang="lv-LV" sz="2400" dirty="0" smtClean="0"/>
              <a:t>ilgstoša režīma lietotājām </a:t>
            </a:r>
            <a:endParaRPr lang="en-US" sz="2400" dirty="0" smtClean="0"/>
          </a:p>
          <a:p>
            <a:endParaRPr lang="lv-LV" dirty="0"/>
          </a:p>
        </p:txBody>
      </p:sp>
      <p:pic>
        <p:nvPicPr>
          <p:cNvPr id="4" name="Picture 3"/>
          <p:cNvPicPr>
            <a:picLocks noChangeAspect="1"/>
          </p:cNvPicPr>
          <p:nvPr/>
        </p:nvPicPr>
        <p:blipFill>
          <a:blip r:embed="rId2"/>
          <a:stretch>
            <a:fillRect/>
          </a:stretch>
        </p:blipFill>
        <p:spPr>
          <a:xfrm>
            <a:off x="616208" y="300620"/>
            <a:ext cx="10477889" cy="987238"/>
          </a:xfrm>
          <a:prstGeom prst="rect">
            <a:avLst/>
          </a:prstGeom>
        </p:spPr>
      </p:pic>
    </p:spTree>
    <p:extLst>
      <p:ext uri="{BB962C8B-B14F-4D97-AF65-F5344CB8AC3E}">
        <p14:creationId xmlns:p14="http://schemas.microsoft.com/office/powerpoint/2010/main" val="2080859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48" y="1586470"/>
            <a:ext cx="10515600" cy="4534509"/>
          </a:xfrm>
        </p:spPr>
        <p:txBody>
          <a:bodyPr/>
          <a:lstStyle/>
          <a:p>
            <a:pPr marL="0" indent="0" algn="ctr">
              <a:buNone/>
            </a:pPr>
            <a:r>
              <a:rPr lang="lv-LV" dirty="0" smtClean="0"/>
              <a:t>Estrogēnu/</a:t>
            </a:r>
            <a:r>
              <a:rPr lang="lv-LV" dirty="0" err="1" smtClean="0"/>
              <a:t>progestagēnu</a:t>
            </a:r>
            <a:r>
              <a:rPr lang="lv-LV" dirty="0" smtClean="0"/>
              <a:t> preparāti pēc endometrija vēža terapijas (I/II stadijā) – kopējā dzīvildze un no slimības brīvais intervāls netika ietekmēts</a:t>
            </a:r>
            <a:endParaRPr lang="lv-LV" dirty="0"/>
          </a:p>
        </p:txBody>
      </p:sp>
      <p:pic>
        <p:nvPicPr>
          <p:cNvPr id="4" name="Picture 3"/>
          <p:cNvPicPr>
            <a:picLocks noChangeAspect="1"/>
          </p:cNvPicPr>
          <p:nvPr/>
        </p:nvPicPr>
        <p:blipFill>
          <a:blip r:embed="rId2"/>
          <a:stretch>
            <a:fillRect/>
          </a:stretch>
        </p:blipFill>
        <p:spPr>
          <a:xfrm>
            <a:off x="831688" y="2862920"/>
            <a:ext cx="11216178" cy="1895692"/>
          </a:xfrm>
          <a:prstGeom prst="rect">
            <a:avLst/>
          </a:prstGeom>
        </p:spPr>
      </p:pic>
      <p:pic>
        <p:nvPicPr>
          <p:cNvPr id="5" name="Picture 4"/>
          <p:cNvPicPr>
            <a:picLocks noChangeAspect="1"/>
          </p:cNvPicPr>
          <p:nvPr/>
        </p:nvPicPr>
        <p:blipFill>
          <a:blip r:embed="rId3"/>
          <a:stretch>
            <a:fillRect/>
          </a:stretch>
        </p:blipFill>
        <p:spPr>
          <a:xfrm>
            <a:off x="91556" y="179334"/>
            <a:ext cx="9295039" cy="1215855"/>
          </a:xfrm>
          <a:prstGeom prst="rect">
            <a:avLst/>
          </a:prstGeom>
        </p:spPr>
      </p:pic>
      <p:pic>
        <p:nvPicPr>
          <p:cNvPr id="6" name="Content Placeholder 3"/>
          <p:cNvPicPr>
            <a:picLocks noChangeAspect="1"/>
          </p:cNvPicPr>
          <p:nvPr/>
        </p:nvPicPr>
        <p:blipFill>
          <a:blip r:embed="rId4"/>
          <a:stretch>
            <a:fillRect/>
          </a:stretch>
        </p:blipFill>
        <p:spPr>
          <a:xfrm>
            <a:off x="831688" y="4863920"/>
            <a:ext cx="11270116" cy="1878353"/>
          </a:xfrm>
          <a:prstGeom prst="rect">
            <a:avLst/>
          </a:prstGeom>
        </p:spPr>
      </p:pic>
      <p:sp>
        <p:nvSpPr>
          <p:cNvPr id="7" name="TextBox 6"/>
          <p:cNvSpPr txBox="1"/>
          <p:nvPr/>
        </p:nvSpPr>
        <p:spPr>
          <a:xfrm rot="16200000">
            <a:off x="-226229" y="3592114"/>
            <a:ext cx="1337674" cy="523220"/>
          </a:xfrm>
          <a:prstGeom prst="rect">
            <a:avLst/>
          </a:prstGeom>
          <a:noFill/>
        </p:spPr>
        <p:txBody>
          <a:bodyPr wrap="none" rtlCol="0">
            <a:spAutoFit/>
          </a:bodyPr>
          <a:lstStyle/>
          <a:p>
            <a:r>
              <a:rPr lang="lv-LV" sz="2800" dirty="0" smtClean="0"/>
              <a:t>Stadija I</a:t>
            </a:r>
            <a:endParaRPr lang="lv-LV" sz="2800" dirty="0"/>
          </a:p>
        </p:txBody>
      </p:sp>
      <p:sp>
        <p:nvSpPr>
          <p:cNvPr id="8" name="TextBox 7"/>
          <p:cNvSpPr txBox="1"/>
          <p:nvPr/>
        </p:nvSpPr>
        <p:spPr>
          <a:xfrm rot="16200000">
            <a:off x="-271113" y="5541486"/>
            <a:ext cx="1427442" cy="523220"/>
          </a:xfrm>
          <a:prstGeom prst="rect">
            <a:avLst/>
          </a:prstGeom>
          <a:noFill/>
        </p:spPr>
        <p:txBody>
          <a:bodyPr wrap="none" rtlCol="0">
            <a:spAutoFit/>
          </a:bodyPr>
          <a:lstStyle/>
          <a:p>
            <a:r>
              <a:rPr lang="lv-LV" sz="2800" dirty="0" smtClean="0"/>
              <a:t>Stadija II</a:t>
            </a:r>
            <a:endParaRPr lang="lv-LV" sz="2800" dirty="0"/>
          </a:p>
        </p:txBody>
      </p:sp>
    </p:spTree>
    <p:extLst>
      <p:ext uri="{BB962C8B-B14F-4D97-AF65-F5344CB8AC3E}">
        <p14:creationId xmlns:p14="http://schemas.microsoft.com/office/powerpoint/2010/main" val="183644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v-LV" sz="2400" dirty="0"/>
              <a:t>Atsevišķi </a:t>
            </a:r>
            <a:r>
              <a:rPr lang="lv-LV" sz="2400" dirty="0" err="1"/>
              <a:t>progestīnu</a:t>
            </a:r>
            <a:r>
              <a:rPr lang="lv-LV" sz="2400" dirty="0"/>
              <a:t> lietošana pēc endometrija vēža terapijas saņemšanas 5 gadu garumā samazina recidīva risku </a:t>
            </a:r>
            <a:r>
              <a:rPr lang="en-US" sz="2400" dirty="0" smtClean="0"/>
              <a:t>(</a:t>
            </a:r>
            <a:r>
              <a:rPr lang="lv-LV" sz="2400" dirty="0" smtClean="0"/>
              <a:t>p=</a:t>
            </a:r>
            <a:r>
              <a:rPr lang="en-US" sz="2400" dirty="0"/>
              <a:t>0.001) </a:t>
            </a:r>
            <a:endParaRPr lang="lv-LV" sz="2400" dirty="0"/>
          </a:p>
          <a:p>
            <a:r>
              <a:rPr lang="lv-LV" sz="2400" dirty="0"/>
              <a:t>Pacientes ar augstu recidīva risku ir ārstējamas ar augstākām </a:t>
            </a:r>
            <a:r>
              <a:rPr lang="lv-LV" sz="2400" dirty="0" err="1"/>
              <a:t>progestīnu</a:t>
            </a:r>
            <a:r>
              <a:rPr lang="lv-LV" sz="2400" dirty="0"/>
              <a:t> devām</a:t>
            </a:r>
            <a:r>
              <a:rPr lang="en-US" sz="2400" dirty="0"/>
              <a:t> (100–500 mg MPA d</a:t>
            </a:r>
            <a:r>
              <a:rPr lang="lv-LV" sz="2400" dirty="0" err="1"/>
              <a:t>ienā</a:t>
            </a:r>
            <a:r>
              <a:rPr lang="lv-LV" sz="2400" dirty="0"/>
              <a:t>)</a:t>
            </a:r>
            <a:r>
              <a:rPr lang="en-US" sz="2400" dirty="0"/>
              <a:t> </a:t>
            </a:r>
            <a:endParaRPr lang="lv-LV" sz="2400" dirty="0"/>
          </a:p>
          <a:p>
            <a:r>
              <a:rPr lang="lv-LV" sz="2400" dirty="0"/>
              <a:t>Ja saglabājas </a:t>
            </a:r>
            <a:r>
              <a:rPr lang="lv-LV" sz="2400" dirty="0" err="1"/>
              <a:t>klimaktēriskie</a:t>
            </a:r>
            <a:r>
              <a:rPr lang="lv-LV" sz="2400" dirty="0"/>
              <a:t> simptomi, drīkst pievienot nelielu devu estrogēnu</a:t>
            </a:r>
          </a:p>
          <a:p>
            <a:r>
              <a:rPr lang="lv-LV" sz="2400" dirty="0"/>
              <a:t>Nav datu, ka šāda taktika izraisa negatīvu efektu</a:t>
            </a:r>
            <a:r>
              <a:rPr lang="en-US" sz="2400" dirty="0"/>
              <a:t> </a:t>
            </a:r>
            <a:endParaRPr lang="lv-LV" sz="2400" dirty="0"/>
          </a:p>
        </p:txBody>
      </p:sp>
      <p:pic>
        <p:nvPicPr>
          <p:cNvPr id="4" name="Picture 3"/>
          <p:cNvPicPr>
            <a:picLocks noChangeAspect="1"/>
          </p:cNvPicPr>
          <p:nvPr/>
        </p:nvPicPr>
        <p:blipFill>
          <a:blip r:embed="rId2"/>
          <a:stretch>
            <a:fillRect/>
          </a:stretch>
        </p:blipFill>
        <p:spPr>
          <a:xfrm>
            <a:off x="190694" y="172616"/>
            <a:ext cx="10752559" cy="1208719"/>
          </a:xfrm>
          <a:prstGeom prst="rect">
            <a:avLst/>
          </a:prstGeom>
        </p:spPr>
      </p:pic>
    </p:spTree>
    <p:extLst>
      <p:ext uri="{BB962C8B-B14F-4D97-AF65-F5344CB8AC3E}">
        <p14:creationId xmlns:p14="http://schemas.microsoft.com/office/powerpoint/2010/main" val="2729338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41" y="1269804"/>
            <a:ext cx="11719249" cy="5336269"/>
          </a:xfrm>
        </p:spPr>
        <p:txBody>
          <a:bodyPr>
            <a:noAutofit/>
          </a:bodyPr>
          <a:lstStyle/>
          <a:p>
            <a:pPr marL="0" indent="0" algn="ctr">
              <a:buNone/>
            </a:pPr>
            <a:r>
              <a:rPr lang="lv-LV" sz="2400" dirty="0" smtClean="0"/>
              <a:t>Gadījumu kontroles pētījumā</a:t>
            </a:r>
            <a:r>
              <a:rPr lang="en-US" sz="2400" dirty="0" smtClean="0"/>
              <a:t> </a:t>
            </a:r>
            <a:r>
              <a:rPr lang="lv-LV" sz="2400" dirty="0" smtClean="0"/>
              <a:t>nozīmēts </a:t>
            </a:r>
            <a:r>
              <a:rPr lang="en-US" sz="2400" dirty="0" smtClean="0"/>
              <a:t>or</a:t>
            </a:r>
            <a:r>
              <a:rPr lang="lv-LV" sz="2400" dirty="0" err="1" smtClean="0"/>
              <a:t>ālais</a:t>
            </a:r>
            <a:r>
              <a:rPr lang="en-US" sz="2400" dirty="0" smtClean="0"/>
              <a:t> mi</a:t>
            </a:r>
            <a:r>
              <a:rPr lang="lv-LV" sz="2400" dirty="0" smtClean="0"/>
              <a:t>k</a:t>
            </a:r>
            <a:r>
              <a:rPr lang="en-US" sz="2400" dirty="0" err="1" smtClean="0"/>
              <a:t>roniz</a:t>
            </a:r>
            <a:r>
              <a:rPr lang="lv-LV" sz="2400" dirty="0" err="1" smtClean="0"/>
              <a:t>ētais</a:t>
            </a:r>
            <a:r>
              <a:rPr lang="en-US" sz="2400" dirty="0" smtClean="0"/>
              <a:t> progesteron</a:t>
            </a:r>
            <a:r>
              <a:rPr lang="lv-LV" sz="2400" dirty="0" smtClean="0"/>
              <a:t>s</a:t>
            </a:r>
            <a:r>
              <a:rPr lang="en-US" sz="2400" dirty="0" smtClean="0"/>
              <a:t> </a:t>
            </a:r>
            <a:endParaRPr lang="lv-LV" sz="2400" dirty="0" smtClean="0"/>
          </a:p>
          <a:p>
            <a:pPr marL="0" indent="0" algn="ctr">
              <a:buNone/>
            </a:pPr>
            <a:r>
              <a:rPr lang="en-US" sz="2400" dirty="0" smtClean="0"/>
              <a:t>(</a:t>
            </a:r>
            <a:r>
              <a:rPr lang="en-US" sz="2400" dirty="0"/>
              <a:t>Progesterone, 300 mg </a:t>
            </a:r>
            <a:r>
              <a:rPr lang="lv-LV" sz="2400" dirty="0" smtClean="0"/>
              <a:t>dienā</a:t>
            </a:r>
            <a:r>
              <a:rPr lang="en-US" sz="2400" dirty="0" smtClean="0"/>
              <a:t>) </a:t>
            </a:r>
            <a:r>
              <a:rPr lang="lv-LV" sz="2400" dirty="0" smtClean="0"/>
              <a:t>un placebo </a:t>
            </a:r>
            <a:r>
              <a:rPr lang="en-US" sz="2400" dirty="0" smtClean="0"/>
              <a:t>133 </a:t>
            </a:r>
            <a:r>
              <a:rPr lang="lv-LV" sz="2400" dirty="0" smtClean="0"/>
              <a:t>veselām, menopauzālām  sievietēm</a:t>
            </a:r>
          </a:p>
          <a:p>
            <a:pPr marL="0" indent="0" algn="ctr">
              <a:buNone/>
            </a:pPr>
            <a:endParaRPr lang="lv-LV" sz="2400" dirty="0" smtClean="0"/>
          </a:p>
          <a:p>
            <a:pPr>
              <a:spcAft>
                <a:spcPts val="1200"/>
              </a:spcAft>
            </a:pPr>
            <a:r>
              <a:rPr lang="lv-LV" sz="2400" dirty="0" smtClean="0"/>
              <a:t>Vazomotorie simptomi mazinājās līdz</a:t>
            </a:r>
            <a:r>
              <a:rPr lang="en-US" sz="2400" dirty="0" smtClean="0"/>
              <a:t> </a:t>
            </a:r>
            <a:r>
              <a:rPr lang="en-US" sz="2400" dirty="0" smtClean="0">
                <a:latin typeface="Arial" panose="020B0604020202020204" pitchFamily="34" charset="0"/>
                <a:cs typeface="Arial" panose="020B0604020202020204" pitchFamily="34" charset="0"/>
              </a:rPr>
              <a:t>5.5</a:t>
            </a:r>
            <a:r>
              <a:rPr lang="lv-LV" sz="2400" dirty="0" smtClean="0"/>
              <a:t> viļņi </a:t>
            </a:r>
            <a:r>
              <a:rPr lang="en-US" sz="2400" dirty="0" smtClean="0"/>
              <a:t>/</a:t>
            </a:r>
            <a:r>
              <a:rPr lang="lv-LV" sz="2400" dirty="0" smtClean="0"/>
              <a:t> </a:t>
            </a:r>
            <a:r>
              <a:rPr lang="en-US" sz="2400" dirty="0" smtClean="0"/>
              <a:t>d</a:t>
            </a:r>
            <a:r>
              <a:rPr lang="lv-LV" sz="2400" dirty="0" err="1" smtClean="0"/>
              <a:t>ienā</a:t>
            </a:r>
            <a:r>
              <a:rPr lang="lv-LV" sz="2400" dirty="0" smtClean="0"/>
              <a:t> pret</a:t>
            </a:r>
            <a:r>
              <a:rPr lang="en-US" sz="2400" dirty="0" smtClean="0"/>
              <a:t> </a:t>
            </a:r>
            <a:r>
              <a:rPr lang="en-US" sz="2400" dirty="0" smtClean="0">
                <a:latin typeface="Arial" panose="020B0604020202020204" pitchFamily="34" charset="0"/>
                <a:cs typeface="Arial" panose="020B0604020202020204" pitchFamily="34" charset="0"/>
              </a:rPr>
              <a:t>8</a:t>
            </a:r>
            <a:r>
              <a:rPr lang="lv-LV" sz="2400" dirty="0" smtClean="0"/>
              <a:t> viļņiem </a:t>
            </a:r>
            <a:r>
              <a:rPr lang="en-US" sz="2400" dirty="0" smtClean="0"/>
              <a:t>/</a:t>
            </a:r>
            <a:r>
              <a:rPr lang="lv-LV" sz="2400" dirty="0" smtClean="0"/>
              <a:t> </a:t>
            </a:r>
            <a:r>
              <a:rPr lang="en-US" sz="2400" dirty="0" smtClean="0"/>
              <a:t>d</a:t>
            </a:r>
            <a:r>
              <a:rPr lang="lv-LV" sz="2400" dirty="0" smtClean="0"/>
              <a:t>ienā (placebo)</a:t>
            </a:r>
          </a:p>
          <a:p>
            <a:pPr>
              <a:spcAft>
                <a:spcPts val="1200"/>
              </a:spcAft>
            </a:pPr>
            <a:r>
              <a:rPr lang="lv-LV" sz="2400" dirty="0" smtClean="0"/>
              <a:t>Pētījuma vidusdaļā  </a:t>
            </a:r>
            <a:r>
              <a:rPr lang="en-US" sz="2400" dirty="0">
                <a:latin typeface="Arial" panose="020B0604020202020204" pitchFamily="34" charset="0"/>
                <a:cs typeface="Arial" panose="020B0604020202020204" pitchFamily="34" charset="0"/>
              </a:rPr>
              <a:t>56</a:t>
            </a:r>
            <a:r>
              <a:rPr lang="en-US" sz="2400" dirty="0" smtClean="0"/>
              <a:t> </a:t>
            </a:r>
            <a:r>
              <a:rPr lang="lv-LV" sz="2400" dirty="0" smtClean="0"/>
              <a:t>sievietēm tika piedāvāts pārtraukt lietot progesteronu</a:t>
            </a:r>
          </a:p>
          <a:p>
            <a:pPr>
              <a:spcAft>
                <a:spcPts val="1200"/>
              </a:spcAft>
            </a:pPr>
            <a:r>
              <a:rPr lang="en-US" sz="2400" dirty="0">
                <a:latin typeface="Arial" panose="020B0604020202020204" pitchFamily="34" charset="0"/>
                <a:cs typeface="Arial" panose="020B0604020202020204" pitchFamily="34" charset="0"/>
              </a:rPr>
              <a:t>34 (61%) </a:t>
            </a:r>
            <a:r>
              <a:rPr lang="lv-LV" sz="2400" dirty="0" smtClean="0"/>
              <a:t>piekrita iesaistīties</a:t>
            </a:r>
            <a:r>
              <a:rPr lang="en-US" sz="2400" dirty="0" smtClean="0"/>
              <a:t> </a:t>
            </a:r>
            <a:r>
              <a:rPr lang="en-US" sz="2400" dirty="0"/>
              <a:t>(progesteron</a:t>
            </a:r>
            <a:r>
              <a:rPr lang="lv-LV" sz="2400" dirty="0"/>
              <a:t>s</a:t>
            </a:r>
            <a:r>
              <a:rPr lang="en-US" sz="2400" dirty="0"/>
              <a:t> </a:t>
            </a:r>
            <a:r>
              <a:rPr lang="en-US" sz="2400" dirty="0">
                <a:latin typeface="Arial" panose="020B0604020202020204" pitchFamily="34" charset="0"/>
                <a:cs typeface="Arial" panose="020B0604020202020204" pitchFamily="34" charset="0"/>
              </a:rPr>
              <a:t>17</a:t>
            </a:r>
            <a:r>
              <a:rPr lang="en-US" sz="2400" dirty="0"/>
              <a:t>; placebo </a:t>
            </a:r>
            <a:r>
              <a:rPr lang="en-US" sz="2400" dirty="0">
                <a:latin typeface="Arial" panose="020B0604020202020204" pitchFamily="34" charset="0"/>
                <a:cs typeface="Arial" panose="020B0604020202020204" pitchFamily="34" charset="0"/>
              </a:rPr>
              <a:t>17</a:t>
            </a:r>
            <a:r>
              <a:rPr lang="en-US" sz="2400" dirty="0" smtClean="0"/>
              <a:t>)</a:t>
            </a:r>
            <a:endParaRPr lang="lv-LV" sz="2400" dirty="0" smtClean="0"/>
          </a:p>
          <a:p>
            <a:pPr>
              <a:spcAft>
                <a:spcPts val="1200"/>
              </a:spcAft>
            </a:pPr>
            <a:r>
              <a:rPr lang="lv-LV" sz="2400" dirty="0" smtClean="0"/>
              <a:t>Pārtraucot lietot progesteronu, simptomi atgriezās </a:t>
            </a:r>
            <a:r>
              <a:rPr lang="lv-LV" sz="2400" dirty="0">
                <a:latin typeface="Arial" panose="020B0604020202020204" pitchFamily="34" charset="0"/>
                <a:cs typeface="Arial" panose="020B0604020202020204" pitchFamily="34" charset="0"/>
              </a:rPr>
              <a:t>4.</a:t>
            </a:r>
            <a:r>
              <a:rPr lang="lv-LV" sz="2400" dirty="0" smtClean="0"/>
              <a:t>nedēļā</a:t>
            </a:r>
          </a:p>
          <a:p>
            <a:pPr>
              <a:spcAft>
                <a:spcPts val="1200"/>
              </a:spcAft>
            </a:pPr>
            <a:r>
              <a:rPr lang="en-US" sz="2400" dirty="0" smtClean="0"/>
              <a:t>VMS </a:t>
            </a:r>
            <a:r>
              <a:rPr lang="lv-LV" sz="2400" dirty="0" smtClean="0"/>
              <a:t>atgriezās </a:t>
            </a:r>
            <a:r>
              <a:rPr lang="en-US" sz="2400" dirty="0">
                <a:latin typeface="Arial" panose="020B0604020202020204" pitchFamily="34" charset="0"/>
                <a:cs typeface="Arial" panose="020B0604020202020204" pitchFamily="34" charset="0"/>
              </a:rPr>
              <a:t>78% </a:t>
            </a:r>
            <a:r>
              <a:rPr lang="lv-LV" sz="2400" dirty="0" smtClean="0"/>
              <a:t>intensitātē attiecībā pret pētījuma uzsākšanas brīdi, turpretī kontroles grupas pacientes, kas saņēma placebo, netika novērotas izmaiņas</a:t>
            </a:r>
          </a:p>
          <a:p>
            <a:pPr marL="0" indent="0">
              <a:spcAft>
                <a:spcPts val="1200"/>
              </a:spcAft>
              <a:buNone/>
            </a:pPr>
            <a:r>
              <a:rPr lang="lv-LV" sz="2400" u="sng" dirty="0" smtClean="0"/>
              <a:t>Secinājumi</a:t>
            </a:r>
            <a:r>
              <a:rPr lang="lv-LV" sz="2400" dirty="0" smtClean="0"/>
              <a:t> - Progesterons ir efektīvs VMS mazināšanā, var tikt lietots izteiktu VMS gadījumā un neizraisa atsitiena fenomenu</a:t>
            </a:r>
            <a:endParaRPr lang="lv-LV" sz="2400" dirty="0"/>
          </a:p>
        </p:txBody>
      </p:sp>
      <p:pic>
        <p:nvPicPr>
          <p:cNvPr id="4" name="Picture 3"/>
          <p:cNvPicPr>
            <a:picLocks noChangeAspect="1"/>
          </p:cNvPicPr>
          <p:nvPr/>
        </p:nvPicPr>
        <p:blipFill>
          <a:blip r:embed="rId2"/>
          <a:stretch>
            <a:fillRect/>
          </a:stretch>
        </p:blipFill>
        <p:spPr>
          <a:xfrm>
            <a:off x="128392" y="131503"/>
            <a:ext cx="10368546" cy="1035664"/>
          </a:xfrm>
          <a:prstGeom prst="rect">
            <a:avLst/>
          </a:prstGeom>
        </p:spPr>
      </p:pic>
    </p:spTree>
    <p:extLst>
      <p:ext uri="{BB962C8B-B14F-4D97-AF65-F5344CB8AC3E}">
        <p14:creationId xmlns:p14="http://schemas.microsoft.com/office/powerpoint/2010/main" val="296744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6394" y="2778811"/>
            <a:ext cx="10515600" cy="1325563"/>
          </a:xfrm>
        </p:spPr>
        <p:txBody>
          <a:bodyPr/>
          <a:lstStyle/>
          <a:p>
            <a:pPr algn="ctr"/>
            <a:r>
              <a:rPr lang="lv-LV" dirty="0" smtClean="0"/>
              <a:t>Olnīcu vēzis</a:t>
            </a:r>
            <a:endParaRPr lang="lv-LV" dirty="0"/>
          </a:p>
        </p:txBody>
      </p:sp>
    </p:spTree>
    <p:extLst>
      <p:ext uri="{BB962C8B-B14F-4D97-AF65-F5344CB8AC3E}">
        <p14:creationId xmlns:p14="http://schemas.microsoft.com/office/powerpoint/2010/main" val="2314744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Olnīcu vēzis</a:t>
            </a:r>
            <a:endParaRPr lang="lv-LV" dirty="0"/>
          </a:p>
        </p:txBody>
      </p:sp>
      <p:sp>
        <p:nvSpPr>
          <p:cNvPr id="3" name="Content Placeholder 2"/>
          <p:cNvSpPr>
            <a:spLocks noGrp="1"/>
          </p:cNvSpPr>
          <p:nvPr>
            <p:ph idx="1"/>
          </p:nvPr>
        </p:nvSpPr>
        <p:spPr>
          <a:xfrm>
            <a:off x="838200" y="1567543"/>
            <a:ext cx="10989906" cy="4637412"/>
          </a:xfrm>
        </p:spPr>
        <p:txBody>
          <a:bodyPr>
            <a:normAutofit/>
          </a:bodyPr>
          <a:lstStyle/>
          <a:p>
            <a:r>
              <a:rPr lang="lv-LV" sz="2400" dirty="0" smtClean="0"/>
              <a:t>KOK ar terapija samazina olnīcu vēža risku līdz </a:t>
            </a:r>
            <a:r>
              <a:rPr lang="lv-LV" sz="2400" dirty="0" smtClean="0">
                <a:latin typeface="Arial" panose="020B0604020202020204" pitchFamily="34" charset="0"/>
                <a:cs typeface="Arial" panose="020B0604020202020204" pitchFamily="34" charset="0"/>
              </a:rPr>
              <a:t>60%</a:t>
            </a:r>
          </a:p>
          <a:p>
            <a:r>
              <a:rPr lang="lv-LV" sz="2400" dirty="0" smtClean="0"/>
              <a:t>Ir novērojama olnīcu vēža riska palielināšanās pacientēm lietojot HAT, bet samazināšanās pēc terapijas saņemšanas </a:t>
            </a:r>
          </a:p>
          <a:p>
            <a:r>
              <a:rPr lang="lv-LV" sz="2400" dirty="0" smtClean="0"/>
              <a:t>Ir dati par </a:t>
            </a:r>
            <a:r>
              <a:rPr lang="lv-LV" sz="2400" dirty="0" err="1" smtClean="0"/>
              <a:t>gaiššūnu</a:t>
            </a:r>
            <a:r>
              <a:rPr lang="lv-LV" sz="2400" dirty="0" smtClean="0"/>
              <a:t> un </a:t>
            </a:r>
            <a:r>
              <a:rPr lang="lv-LV" sz="2400" dirty="0" err="1" smtClean="0"/>
              <a:t>nedometroīdas</a:t>
            </a:r>
            <a:r>
              <a:rPr lang="lv-LV" sz="2400" dirty="0" smtClean="0"/>
              <a:t> morfoloģijas olnīcu </a:t>
            </a:r>
            <a:r>
              <a:rPr lang="lv-LV" sz="2400" dirty="0" err="1" smtClean="0"/>
              <a:t>adenokarcinomas</a:t>
            </a:r>
            <a:r>
              <a:rPr lang="lv-LV" sz="2400" dirty="0" smtClean="0"/>
              <a:t> riska pieaugumu</a:t>
            </a:r>
          </a:p>
          <a:p>
            <a:pPr marL="0" indent="0">
              <a:buNone/>
            </a:pPr>
            <a:endParaRPr lang="lv-LV" dirty="0"/>
          </a:p>
        </p:txBody>
      </p:sp>
    </p:spTree>
    <p:extLst>
      <p:ext uri="{BB962C8B-B14F-4D97-AF65-F5344CB8AC3E}">
        <p14:creationId xmlns:p14="http://schemas.microsoft.com/office/powerpoint/2010/main" val="83497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5" y="1772816"/>
            <a:ext cx="5019870" cy="4646743"/>
          </a:xfrm>
        </p:spPr>
        <p:txBody>
          <a:bodyPr>
            <a:normAutofit/>
          </a:bodyPr>
          <a:lstStyle/>
          <a:p>
            <a:pPr marL="0" indent="0">
              <a:buNone/>
            </a:pPr>
            <a:r>
              <a:rPr lang="en-GB" altLang="lv-LV" sz="2400" dirty="0"/>
              <a:t>Valeriana </a:t>
            </a:r>
            <a:r>
              <a:rPr lang="en-GB" altLang="lv-LV" sz="2400" dirty="0" err="1" smtClean="0"/>
              <a:t>officinalis</a:t>
            </a:r>
            <a:r>
              <a:rPr lang="lv-LV" altLang="lv-LV" sz="2400" dirty="0" smtClean="0"/>
              <a:t> - </a:t>
            </a:r>
            <a:r>
              <a:rPr lang="lv-LV" altLang="lv-LV" sz="2400" dirty="0" err="1" smtClean="0"/>
              <a:t>balderiāņi</a:t>
            </a:r>
            <a:endParaRPr lang="lv-LV" altLang="lv-LV" sz="2400" dirty="0" smtClean="0"/>
          </a:p>
          <a:p>
            <a:pPr marL="0" indent="0">
              <a:buNone/>
            </a:pPr>
            <a:endParaRPr lang="lv-LV" altLang="lv-LV" sz="2400" dirty="0"/>
          </a:p>
          <a:p>
            <a:pPr marL="0" indent="0">
              <a:buNone/>
            </a:pPr>
            <a:r>
              <a:rPr lang="lv-LV" sz="2400" dirty="0" err="1" smtClean="0"/>
              <a:t>Balderiāņi</a:t>
            </a:r>
            <a:r>
              <a:rPr lang="lv-LV" sz="2400" dirty="0" smtClean="0"/>
              <a:t> ir </a:t>
            </a:r>
            <a:r>
              <a:rPr lang="lv-LV" sz="2400" dirty="0" err="1" smtClean="0"/>
              <a:t>fitoestrogēni</a:t>
            </a:r>
            <a:endParaRPr lang="lv-LV" sz="2400" dirty="0" smtClean="0"/>
          </a:p>
          <a:p>
            <a:r>
              <a:rPr lang="lv-LV" sz="2400" dirty="0" smtClean="0"/>
              <a:t>Ir pierādīta </a:t>
            </a:r>
            <a:r>
              <a:rPr lang="lv-LV" sz="2400" dirty="0" err="1" smtClean="0"/>
              <a:t>balderiāņu</a:t>
            </a:r>
            <a:r>
              <a:rPr lang="lv-LV" sz="2400" dirty="0" smtClean="0"/>
              <a:t> efektivitāte karstuma viļņu mazināšanā </a:t>
            </a:r>
          </a:p>
          <a:p>
            <a:r>
              <a:rPr lang="lv-LV" sz="2400" dirty="0" smtClean="0"/>
              <a:t>Uzlabo atmiņu un miegu</a:t>
            </a:r>
          </a:p>
          <a:p>
            <a:endParaRPr lang="lv-LV" sz="2400" dirty="0"/>
          </a:p>
        </p:txBody>
      </p:sp>
      <p:pic>
        <p:nvPicPr>
          <p:cNvPr id="4" name="Picture 3"/>
          <p:cNvPicPr>
            <a:picLocks noChangeAspect="1"/>
          </p:cNvPicPr>
          <p:nvPr/>
        </p:nvPicPr>
        <p:blipFill>
          <a:blip r:embed="rId2"/>
          <a:stretch>
            <a:fillRect/>
          </a:stretch>
        </p:blipFill>
        <p:spPr>
          <a:xfrm>
            <a:off x="203717" y="200317"/>
            <a:ext cx="10679775" cy="835381"/>
          </a:xfrm>
          <a:prstGeom prst="rect">
            <a:avLst/>
          </a:prstGeom>
        </p:spPr>
      </p:pic>
      <p:pic>
        <p:nvPicPr>
          <p:cNvPr id="2054" name="Picture 6" descr="https://upload.wikimedia.org/wikipedia/commons/8/81/Valeriana_officinal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90" y="1940767"/>
            <a:ext cx="6556310" cy="491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39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649820"/>
          </a:xfrm>
        </p:spPr>
        <p:txBody>
          <a:bodyPr>
            <a:normAutofit/>
          </a:bodyPr>
          <a:lstStyle/>
          <a:p>
            <a:pPr marL="0" indent="0" algn="ctr">
              <a:buNone/>
            </a:pPr>
            <a:r>
              <a:rPr lang="lv-LV" sz="2400" dirty="0" smtClean="0"/>
              <a:t>Tika nejauši atlasītas </a:t>
            </a:r>
            <a:r>
              <a:rPr lang="en-US" sz="2400" dirty="0" smtClean="0">
                <a:latin typeface="Arial" panose="020B0604020202020204" pitchFamily="34" charset="0"/>
                <a:cs typeface="Arial" panose="020B0604020202020204" pitchFamily="34" charset="0"/>
              </a:rPr>
              <a:t>793</a:t>
            </a:r>
            <a:r>
              <a:rPr lang="en-US" sz="2400" dirty="0" smtClean="0"/>
              <a:t> </a:t>
            </a:r>
            <a:r>
              <a:rPr lang="lv-LV" sz="2400" dirty="0" smtClean="0"/>
              <a:t>olnīcu vēža pacientes (</a:t>
            </a:r>
            <a:r>
              <a:rPr lang="lv-LV" sz="24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990</a:t>
            </a:r>
            <a:r>
              <a:rPr lang="lv-LV" sz="2400" dirty="0" smtClean="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1993</a:t>
            </a:r>
            <a:r>
              <a:rPr lang="lv-LV" sz="2400" dirty="0" smtClean="0">
                <a:latin typeface="Arial" panose="020B0604020202020204" pitchFamily="34" charset="0"/>
                <a:cs typeface="Arial" panose="020B0604020202020204" pitchFamily="34" charset="0"/>
              </a:rPr>
              <a:t>.g.)</a:t>
            </a:r>
            <a:r>
              <a:rPr lang="en-US" sz="2400" dirty="0" smtClean="0">
                <a:latin typeface="Arial" panose="020B0604020202020204" pitchFamily="34" charset="0"/>
                <a:cs typeface="Arial" panose="020B0604020202020204" pitchFamily="34" charset="0"/>
              </a:rPr>
              <a:t>  </a:t>
            </a:r>
            <a:r>
              <a:rPr lang="en-US" sz="2400" dirty="0" smtClean="0"/>
              <a:t>Queensland</a:t>
            </a:r>
            <a:r>
              <a:rPr lang="en-US" sz="2400" dirty="0"/>
              <a:t>, New South Wales </a:t>
            </a:r>
            <a:r>
              <a:rPr lang="lv-LV" sz="2400" dirty="0" smtClean="0"/>
              <a:t>un</a:t>
            </a:r>
            <a:r>
              <a:rPr lang="en-US" sz="2400" dirty="0" smtClean="0"/>
              <a:t> Victoria</a:t>
            </a:r>
            <a:endParaRPr lang="lv-LV" sz="2400" dirty="0" smtClean="0"/>
          </a:p>
          <a:p>
            <a:pPr marL="0" indent="0">
              <a:buNone/>
            </a:pPr>
            <a:r>
              <a:rPr lang="lv-LV" sz="2400" dirty="0" smtClean="0"/>
              <a:t>Salīdzināšanai tika izmantotas </a:t>
            </a:r>
            <a:r>
              <a:rPr lang="en-US" sz="2400" dirty="0">
                <a:latin typeface="Arial" panose="020B0604020202020204" pitchFamily="34" charset="0"/>
                <a:cs typeface="Arial" panose="020B0604020202020204" pitchFamily="34" charset="0"/>
              </a:rPr>
              <a:t>855</a:t>
            </a:r>
            <a:r>
              <a:rPr lang="en-US" sz="2400" dirty="0" smtClean="0"/>
              <a:t> </a:t>
            </a:r>
            <a:r>
              <a:rPr lang="lv-LV" sz="2400" dirty="0"/>
              <a:t>sievietes </a:t>
            </a:r>
            <a:endParaRPr lang="lv-LV" sz="2400" dirty="0" smtClean="0"/>
          </a:p>
          <a:p>
            <a:pPr marL="0" indent="0">
              <a:buNone/>
            </a:pPr>
            <a:endParaRPr lang="lv-LV" sz="2400" dirty="0" smtClean="0"/>
          </a:p>
          <a:p>
            <a:r>
              <a:rPr lang="lv-LV" sz="2400" dirty="0" smtClean="0"/>
              <a:t>Tika novērots paaugstināts risks </a:t>
            </a:r>
            <a:r>
              <a:rPr lang="lv-LV" sz="2400" dirty="0" err="1" smtClean="0"/>
              <a:t>endometroīdu</a:t>
            </a:r>
            <a:r>
              <a:rPr lang="lv-LV" sz="2400" dirty="0" smtClean="0"/>
              <a:t> un </a:t>
            </a:r>
            <a:r>
              <a:rPr lang="lv-LV" sz="2400" dirty="0" err="1" smtClean="0"/>
              <a:t>gaiššūnu</a:t>
            </a:r>
            <a:r>
              <a:rPr lang="lv-LV" sz="2400" dirty="0" smtClean="0"/>
              <a:t> </a:t>
            </a:r>
            <a:r>
              <a:rPr lang="lv-LV" sz="2400" dirty="0" err="1" smtClean="0"/>
              <a:t>adenokarcinomu</a:t>
            </a:r>
            <a:r>
              <a:rPr lang="lv-LV" sz="2400" dirty="0" smtClean="0"/>
              <a:t> attīstībai</a:t>
            </a:r>
            <a:r>
              <a:rPr lang="lv-LV" sz="2400" dirty="0"/>
              <a:t> </a:t>
            </a:r>
            <a:r>
              <a:rPr lang="lv-LV" sz="2400" dirty="0" smtClean="0"/>
              <a:t>R</a:t>
            </a:r>
            <a:r>
              <a:rPr lang="en-US" sz="2400" dirty="0" smtClean="0"/>
              <a:t>R </a:t>
            </a:r>
            <a:r>
              <a:rPr lang="en-US" sz="2400" dirty="0" smtClean="0">
                <a:latin typeface="Arial" panose="020B0604020202020204" pitchFamily="34" charset="0"/>
                <a:cs typeface="Arial" panose="020B0604020202020204" pitchFamily="34" charset="0"/>
              </a:rPr>
              <a:t>2.56</a:t>
            </a:r>
            <a:endParaRPr lang="lv-LV" sz="2400" dirty="0" smtClean="0">
              <a:latin typeface="Arial" panose="020B0604020202020204" pitchFamily="34" charset="0"/>
              <a:cs typeface="Arial" panose="020B0604020202020204" pitchFamily="34" charset="0"/>
            </a:endParaRPr>
          </a:p>
          <a:p>
            <a:r>
              <a:rPr lang="lv-LV" sz="2400" dirty="0" smtClean="0"/>
              <a:t>Vēl izteiktāks risks, kad no analīzes izņēma sievietes pēc </a:t>
            </a:r>
            <a:r>
              <a:rPr lang="lv-LV" sz="2400" dirty="0" err="1" smtClean="0"/>
              <a:t>histerektomijas</a:t>
            </a:r>
            <a:r>
              <a:rPr lang="lv-LV" sz="2400" dirty="0" smtClean="0"/>
              <a:t> vai olvadu izņemšanas R</a:t>
            </a:r>
            <a:r>
              <a:rPr lang="en-US" sz="2400" dirty="0" smtClean="0"/>
              <a:t>R </a:t>
            </a:r>
            <a:r>
              <a:rPr lang="en-US" sz="2400" dirty="0" smtClean="0">
                <a:latin typeface="Arial" panose="020B0604020202020204" pitchFamily="34" charset="0"/>
                <a:cs typeface="Arial" panose="020B0604020202020204" pitchFamily="34" charset="0"/>
              </a:rPr>
              <a:t>3.00</a:t>
            </a:r>
            <a:endParaRPr lang="lv-LV" sz="2400" dirty="0" smtClean="0">
              <a:latin typeface="Arial" panose="020B0604020202020204" pitchFamily="34" charset="0"/>
              <a:cs typeface="Arial" panose="020B0604020202020204" pitchFamily="34" charset="0"/>
            </a:endParaRPr>
          </a:p>
          <a:p>
            <a:pPr marL="0" indent="0">
              <a:buNone/>
            </a:pPr>
            <a:r>
              <a:rPr lang="lv-LV" sz="2400" dirty="0" smtClean="0"/>
              <a:t>Šī asociācija norāda uz iespējamo audzēju attīstību no </a:t>
            </a:r>
            <a:r>
              <a:rPr lang="lv-LV" sz="2400" dirty="0" err="1" smtClean="0"/>
              <a:t>endometriozes</a:t>
            </a:r>
            <a:endParaRPr lang="lv-LV" sz="2400" dirty="0" smtClean="0"/>
          </a:p>
        </p:txBody>
      </p:sp>
      <p:pic>
        <p:nvPicPr>
          <p:cNvPr id="4" name="Picture 3"/>
          <p:cNvPicPr>
            <a:picLocks noChangeAspect="1"/>
          </p:cNvPicPr>
          <p:nvPr/>
        </p:nvPicPr>
        <p:blipFill>
          <a:blip r:embed="rId2"/>
          <a:stretch>
            <a:fillRect/>
          </a:stretch>
        </p:blipFill>
        <p:spPr>
          <a:xfrm>
            <a:off x="150843" y="124157"/>
            <a:ext cx="10150151" cy="945103"/>
          </a:xfrm>
          <a:prstGeom prst="rect">
            <a:avLst/>
          </a:prstGeom>
        </p:spPr>
      </p:pic>
      <p:sp>
        <p:nvSpPr>
          <p:cNvPr id="5" name="TextBox 4"/>
          <p:cNvSpPr txBox="1"/>
          <p:nvPr/>
        </p:nvSpPr>
        <p:spPr>
          <a:xfrm>
            <a:off x="7750919" y="1069260"/>
            <a:ext cx="4043094" cy="523220"/>
          </a:xfrm>
          <a:prstGeom prst="rect">
            <a:avLst/>
          </a:prstGeom>
          <a:noFill/>
        </p:spPr>
        <p:txBody>
          <a:bodyPr wrap="none" rtlCol="0">
            <a:spAutoFit/>
          </a:bodyPr>
          <a:lstStyle/>
          <a:p>
            <a:r>
              <a:rPr lang="lv-LV" sz="2800" dirty="0" smtClean="0">
                <a:solidFill>
                  <a:srgbClr val="FF0000"/>
                </a:solidFill>
                <a:latin typeface="Arial" panose="020B0604020202020204" pitchFamily="34" charset="0"/>
                <a:cs typeface="Arial" panose="020B0604020202020204" pitchFamily="34" charset="0"/>
              </a:rPr>
              <a:t>Pirmreizējai saslimstībai</a:t>
            </a:r>
            <a:endParaRPr lang="lv-LV"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748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7" y="1825625"/>
            <a:ext cx="11355354" cy="4351338"/>
          </a:xfrm>
        </p:spPr>
        <p:txBody>
          <a:bodyPr>
            <a:normAutofit/>
          </a:bodyPr>
          <a:lstStyle/>
          <a:p>
            <a:pPr marL="0" indent="0">
              <a:buNone/>
            </a:pPr>
            <a:r>
              <a:rPr lang="lv-LV" dirty="0" smtClean="0"/>
              <a:t>Meta-analīzē </a:t>
            </a:r>
            <a:r>
              <a:rPr lang="en-US" sz="2400" dirty="0" smtClean="0">
                <a:latin typeface="Arial" panose="020B0604020202020204" pitchFamily="34" charset="0"/>
                <a:cs typeface="Arial" panose="020B0604020202020204" pitchFamily="34" charset="0"/>
              </a:rPr>
              <a:t>1966</a:t>
            </a:r>
            <a:r>
              <a:rPr lang="lv-LV" sz="2400" dirty="0" smtClean="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1997</a:t>
            </a:r>
            <a:r>
              <a:rPr lang="lv-LV" sz="2400" dirty="0" smtClean="0">
                <a:latin typeface="Arial" panose="020B0604020202020204" pitchFamily="34" charset="0"/>
                <a:cs typeface="Arial" panose="020B0604020202020204" pitchFamily="34" charset="0"/>
              </a:rPr>
              <a:t>.g. </a:t>
            </a:r>
          </a:p>
          <a:p>
            <a:pPr marL="0" indent="0">
              <a:buNone/>
            </a:pPr>
            <a:r>
              <a:rPr lang="lv-LV" dirty="0" smtClean="0"/>
              <a:t>Identificētas </a:t>
            </a:r>
            <a:r>
              <a:rPr lang="en-US" sz="2400" dirty="0">
                <a:latin typeface="Arial" panose="020B0604020202020204" pitchFamily="34" charset="0"/>
                <a:cs typeface="Arial" panose="020B0604020202020204" pitchFamily="34" charset="0"/>
              </a:rPr>
              <a:t>327</a:t>
            </a:r>
            <a:r>
              <a:rPr lang="en-US" dirty="0" smtClean="0"/>
              <a:t> </a:t>
            </a:r>
            <a:r>
              <a:rPr lang="lv-LV" dirty="0" smtClean="0"/>
              <a:t>publikācijas, </a:t>
            </a:r>
            <a:r>
              <a:rPr lang="lv-LV" sz="2400" dirty="0">
                <a:latin typeface="Arial" panose="020B0604020202020204" pitchFamily="34" charset="0"/>
                <a:cs typeface="Arial" panose="020B0604020202020204" pitchFamily="34" charset="0"/>
              </a:rPr>
              <a:t>9</a:t>
            </a:r>
            <a:r>
              <a:rPr lang="lv-LV" dirty="0" smtClean="0"/>
              <a:t> atbilde analīzes kritērijiem</a:t>
            </a:r>
          </a:p>
          <a:p>
            <a:pPr marL="0" indent="0">
              <a:buNone/>
            </a:pPr>
            <a:r>
              <a:rPr lang="en-US" dirty="0" smtClean="0"/>
              <a:t> </a:t>
            </a:r>
            <a:endParaRPr lang="lv-LV" dirty="0" smtClean="0"/>
          </a:p>
          <a:p>
            <a:r>
              <a:rPr lang="en-US" dirty="0" smtClean="0"/>
              <a:t>H</a:t>
            </a:r>
            <a:r>
              <a:rPr lang="lv-LV" dirty="0" smtClean="0"/>
              <a:t>A</a:t>
            </a:r>
            <a:r>
              <a:rPr lang="en-US" dirty="0" smtClean="0"/>
              <a:t>T </a:t>
            </a:r>
            <a:r>
              <a:rPr lang="lv-LV" dirty="0" smtClean="0"/>
              <a:t>palielina relatīvo risku par </a:t>
            </a:r>
            <a:r>
              <a:rPr lang="lv-LV" sz="2400" dirty="0">
                <a:latin typeface="Arial" panose="020B0604020202020204" pitchFamily="34" charset="0"/>
                <a:cs typeface="Arial" panose="020B0604020202020204" pitchFamily="34" charset="0"/>
              </a:rPr>
              <a:t>15% (RR 1.15)</a:t>
            </a:r>
          </a:p>
          <a:p>
            <a:r>
              <a:rPr lang="lv-LV" dirty="0" smtClean="0"/>
              <a:t>HAT lietošana vairāk par 10 gadiem </a:t>
            </a:r>
            <a:r>
              <a:rPr lang="lv-LV" sz="2400" dirty="0">
                <a:latin typeface="Arial" panose="020B0604020202020204" pitchFamily="34" charset="0"/>
                <a:cs typeface="Arial" panose="020B0604020202020204" pitchFamily="34" charset="0"/>
              </a:rPr>
              <a:t>RR 1.27</a:t>
            </a:r>
          </a:p>
          <a:p>
            <a:r>
              <a:rPr lang="lv-LV" dirty="0" smtClean="0"/>
              <a:t>HAT lietošana jebkad iepriekš </a:t>
            </a:r>
            <a:r>
              <a:rPr lang="lv-LV" sz="2400" dirty="0">
                <a:latin typeface="Arial" panose="020B0604020202020204" pitchFamily="34" charset="0"/>
                <a:cs typeface="Arial" panose="020B0604020202020204" pitchFamily="34" charset="0"/>
              </a:rPr>
              <a:t>6 - 10 </a:t>
            </a:r>
            <a:r>
              <a:rPr lang="lv-LV" dirty="0" smtClean="0"/>
              <a:t>gadus mirstība no olnīcu vēža RR </a:t>
            </a:r>
            <a:r>
              <a:rPr lang="lv-LV" sz="2400" dirty="0">
                <a:latin typeface="Arial" panose="020B0604020202020204" pitchFamily="34" charset="0"/>
                <a:cs typeface="Arial" panose="020B0604020202020204" pitchFamily="34" charset="0"/>
              </a:rPr>
              <a:t>1.4</a:t>
            </a:r>
          </a:p>
          <a:p>
            <a:r>
              <a:rPr lang="lv-LV" dirty="0" smtClean="0"/>
              <a:t>HAT lietošana vairāk, kā 10 gadus mirstības risks no olnīcu vēža </a:t>
            </a:r>
            <a:r>
              <a:rPr lang="lv-LV" sz="2400" dirty="0">
                <a:latin typeface="Arial" panose="020B0604020202020204" pitchFamily="34" charset="0"/>
                <a:cs typeface="Arial" panose="020B0604020202020204" pitchFamily="34" charset="0"/>
              </a:rPr>
              <a:t>RR 1.7</a:t>
            </a:r>
            <a:r>
              <a:rPr lang="en-US" sz="2400" dirty="0">
                <a:latin typeface="Arial" panose="020B0604020202020204" pitchFamily="34" charset="0"/>
                <a:cs typeface="Arial" panose="020B0604020202020204" pitchFamily="34" charset="0"/>
              </a:rPr>
              <a:t>1</a:t>
            </a:r>
            <a:endParaRPr lang="lv-LV"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5087" y="188797"/>
            <a:ext cx="10446497" cy="916812"/>
          </a:xfrm>
          <a:prstGeom prst="rect">
            <a:avLst/>
          </a:prstGeom>
        </p:spPr>
      </p:pic>
      <p:sp>
        <p:nvSpPr>
          <p:cNvPr id="5" name="TextBox 4"/>
          <p:cNvSpPr txBox="1"/>
          <p:nvPr/>
        </p:nvSpPr>
        <p:spPr>
          <a:xfrm>
            <a:off x="7638951" y="1302405"/>
            <a:ext cx="4043094" cy="523220"/>
          </a:xfrm>
          <a:prstGeom prst="rect">
            <a:avLst/>
          </a:prstGeom>
          <a:noFill/>
        </p:spPr>
        <p:txBody>
          <a:bodyPr wrap="none" rtlCol="0">
            <a:spAutoFit/>
          </a:bodyPr>
          <a:lstStyle/>
          <a:p>
            <a:r>
              <a:rPr lang="lv-LV" sz="2800" dirty="0" smtClean="0">
                <a:solidFill>
                  <a:srgbClr val="FF0000"/>
                </a:solidFill>
                <a:latin typeface="Arial" panose="020B0604020202020204" pitchFamily="34" charset="0"/>
                <a:cs typeface="Arial" panose="020B0604020202020204" pitchFamily="34" charset="0"/>
              </a:rPr>
              <a:t>Pirmreizējai saslimstībai</a:t>
            </a:r>
            <a:endParaRPr lang="lv-LV"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221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8408" y="2673249"/>
            <a:ext cx="6489461" cy="4351338"/>
          </a:xfrm>
        </p:spPr>
        <p:txBody>
          <a:bodyPr>
            <a:normAutofit/>
          </a:bodyPr>
          <a:lstStyle/>
          <a:p>
            <a:pPr marL="0" indent="0" algn="ctr">
              <a:buNone/>
            </a:pPr>
            <a:r>
              <a:rPr lang="lv-LV" dirty="0" smtClean="0">
                <a:solidFill>
                  <a:schemeClr val="accent2">
                    <a:lumMod val="75000"/>
                  </a:schemeClr>
                </a:solidFill>
              </a:rPr>
              <a:t>HAT lietošana diagnozes noteikšanas brīdī</a:t>
            </a:r>
          </a:p>
          <a:p>
            <a:r>
              <a:rPr lang="en-US" dirty="0" smtClean="0"/>
              <a:t> </a:t>
            </a:r>
            <a:r>
              <a:rPr lang="lv-LV" dirty="0" smtClean="0"/>
              <a:t>Mirstības RR </a:t>
            </a:r>
            <a:r>
              <a:rPr lang="en-US" sz="2400" dirty="0">
                <a:solidFill>
                  <a:schemeClr val="tx1"/>
                </a:solidFill>
                <a:latin typeface="Arial" panose="020B0604020202020204" pitchFamily="34" charset="0"/>
                <a:cs typeface="Arial" panose="020B0604020202020204" pitchFamily="34" charset="0"/>
              </a:rPr>
              <a:t>1.51</a:t>
            </a:r>
            <a:r>
              <a:rPr lang="lv-LV" dirty="0" smtClean="0"/>
              <a:t> attiecībā pret tām, kas nekad nebija lietojušas</a:t>
            </a:r>
          </a:p>
          <a:p>
            <a:r>
              <a:rPr lang="lv-LV" sz="2400" dirty="0">
                <a:solidFill>
                  <a:schemeClr val="tx1"/>
                </a:solidFill>
                <a:latin typeface="Arial" panose="020B0604020202020204" pitchFamily="34" charset="0"/>
                <a:cs typeface="Arial" panose="020B0604020202020204" pitchFamily="34" charset="0"/>
              </a:rPr>
              <a:t>10 </a:t>
            </a:r>
            <a:r>
              <a:rPr lang="lv-LV" dirty="0" smtClean="0"/>
              <a:t>gadu lietošana mirstības RR</a:t>
            </a:r>
            <a:r>
              <a:rPr lang="en-US" dirty="0" smtClean="0"/>
              <a:t> </a:t>
            </a:r>
            <a:r>
              <a:rPr lang="en-US" sz="2400" dirty="0">
                <a:solidFill>
                  <a:schemeClr val="tx1"/>
                </a:solidFill>
                <a:latin typeface="Arial" panose="020B0604020202020204" pitchFamily="34" charset="0"/>
                <a:cs typeface="Arial" panose="020B0604020202020204" pitchFamily="34" charset="0"/>
              </a:rPr>
              <a:t>2.20</a:t>
            </a:r>
            <a:endParaRPr lang="lv-LV" sz="2400" dirty="0">
              <a:solidFill>
                <a:schemeClr val="tx1"/>
              </a:solidFill>
              <a:latin typeface="Arial" panose="020B0604020202020204" pitchFamily="34" charset="0"/>
              <a:cs typeface="Arial" panose="020B0604020202020204" pitchFamily="34" charset="0"/>
            </a:endParaRPr>
          </a:p>
          <a:p>
            <a:pPr marL="0" indent="0">
              <a:buNone/>
            </a:pPr>
            <a:endParaRPr lang="lv-LV" dirty="0"/>
          </a:p>
        </p:txBody>
      </p:sp>
      <p:pic>
        <p:nvPicPr>
          <p:cNvPr id="4" name="Picture 3"/>
          <p:cNvPicPr>
            <a:picLocks noChangeAspect="1"/>
          </p:cNvPicPr>
          <p:nvPr/>
        </p:nvPicPr>
        <p:blipFill>
          <a:blip r:embed="rId2"/>
          <a:stretch>
            <a:fillRect/>
          </a:stretch>
        </p:blipFill>
        <p:spPr>
          <a:xfrm>
            <a:off x="134516" y="174207"/>
            <a:ext cx="10839040" cy="949682"/>
          </a:xfrm>
          <a:prstGeom prst="rect">
            <a:avLst/>
          </a:prstGeom>
        </p:spPr>
      </p:pic>
      <p:sp>
        <p:nvSpPr>
          <p:cNvPr id="8" name="Rectangle 7"/>
          <p:cNvSpPr/>
          <p:nvPr/>
        </p:nvSpPr>
        <p:spPr>
          <a:xfrm>
            <a:off x="727787" y="1604979"/>
            <a:ext cx="10039739" cy="523220"/>
          </a:xfrm>
          <a:prstGeom prst="rect">
            <a:avLst/>
          </a:prstGeom>
        </p:spPr>
        <p:txBody>
          <a:bodyPr wrap="square">
            <a:spAutoFit/>
          </a:bodyPr>
          <a:lstStyle/>
          <a:p>
            <a:pPr algn="ctr"/>
            <a:r>
              <a:rPr lang="lv-LV" sz="2800" dirty="0"/>
              <a:t>Pētījumā ar </a:t>
            </a:r>
            <a:r>
              <a:rPr lang="en-US" sz="2400" dirty="0">
                <a:latin typeface="Arial" panose="020B0604020202020204" pitchFamily="34" charset="0"/>
                <a:cs typeface="Arial" panose="020B0604020202020204" pitchFamily="34" charset="0"/>
              </a:rPr>
              <a:t>944</a:t>
            </a:r>
            <a:r>
              <a:rPr lang="en-US" sz="2800" dirty="0"/>
              <a:t> </a:t>
            </a:r>
            <a:r>
              <a:rPr lang="lv-LV" sz="2800" dirty="0"/>
              <a:t>olnīcu vēža pacientēm,  novērošanas laiks </a:t>
            </a:r>
            <a:r>
              <a:rPr lang="lv-LV" sz="2400" dirty="0">
                <a:latin typeface="Arial" panose="020B0604020202020204" pitchFamily="34" charset="0"/>
                <a:cs typeface="Arial" panose="020B0604020202020204" pitchFamily="34" charset="0"/>
              </a:rPr>
              <a:t>14</a:t>
            </a:r>
            <a:r>
              <a:rPr lang="lv-LV" sz="2800" dirty="0"/>
              <a:t> gadi</a:t>
            </a:r>
          </a:p>
        </p:txBody>
      </p:sp>
      <p:sp>
        <p:nvSpPr>
          <p:cNvPr id="9" name="Content Placeholder 2"/>
          <p:cNvSpPr txBox="1">
            <a:spLocks/>
          </p:cNvSpPr>
          <p:nvPr/>
        </p:nvSpPr>
        <p:spPr>
          <a:xfrm>
            <a:off x="507740" y="2673249"/>
            <a:ext cx="39422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lv-LV" dirty="0" smtClean="0">
                <a:solidFill>
                  <a:schemeClr val="accent2">
                    <a:lumMod val="75000"/>
                  </a:schemeClr>
                </a:solidFill>
              </a:rPr>
              <a:t>HAT lietošana anamnēzē</a:t>
            </a:r>
          </a:p>
          <a:p>
            <a:r>
              <a:rPr lang="lv-LV" dirty="0" smtClean="0"/>
              <a:t>Nedaudz paaugstināts mirstības RR</a:t>
            </a:r>
            <a:r>
              <a:rPr lang="en-US" dirty="0" smtClean="0"/>
              <a:t> </a:t>
            </a:r>
            <a:r>
              <a:rPr lang="en-US" sz="2400" dirty="0">
                <a:latin typeface="Arial" panose="020B0604020202020204" pitchFamily="34" charset="0"/>
                <a:cs typeface="Arial" panose="020B0604020202020204" pitchFamily="34" charset="0"/>
              </a:rPr>
              <a:t>1.16</a:t>
            </a:r>
            <a:endParaRPr lang="lv-LV" sz="2400" dirty="0">
              <a:latin typeface="Arial" panose="020B0604020202020204" pitchFamily="34" charset="0"/>
              <a:cs typeface="Arial" panose="020B0604020202020204" pitchFamily="34" charset="0"/>
            </a:endParaRPr>
          </a:p>
          <a:p>
            <a:r>
              <a:rPr lang="lv-LV" dirty="0" smtClean="0"/>
              <a:t>lietošanu anamnēzē </a:t>
            </a:r>
            <a:r>
              <a:rPr lang="lv-LV" sz="2400" dirty="0">
                <a:latin typeface="Arial" panose="020B0604020202020204" pitchFamily="34" charset="0"/>
                <a:cs typeface="Arial" panose="020B0604020202020204" pitchFamily="34" charset="0"/>
              </a:rPr>
              <a:t>10</a:t>
            </a:r>
            <a:r>
              <a:rPr lang="lv-LV" dirty="0" smtClean="0"/>
              <a:t> un vairāk gadus</a:t>
            </a:r>
            <a:r>
              <a:rPr lang="en-US" dirty="0" smtClean="0"/>
              <a:t> RR </a:t>
            </a:r>
            <a:r>
              <a:rPr lang="en-US" sz="2400" dirty="0">
                <a:latin typeface="Arial" panose="020B0604020202020204" pitchFamily="34" charset="0"/>
                <a:cs typeface="Arial" panose="020B0604020202020204" pitchFamily="34" charset="0"/>
              </a:rPr>
              <a:t>1.59</a:t>
            </a:r>
            <a:endParaRPr lang="lv-LV" sz="2400" dirty="0">
              <a:latin typeface="Arial" panose="020B0604020202020204" pitchFamily="34" charset="0"/>
              <a:cs typeface="Arial" panose="020B0604020202020204" pitchFamily="34" charset="0"/>
            </a:endParaRPr>
          </a:p>
          <a:p>
            <a:endParaRPr lang="lv-LV" dirty="0"/>
          </a:p>
        </p:txBody>
      </p:sp>
      <p:sp>
        <p:nvSpPr>
          <p:cNvPr id="10" name="TextBox 9"/>
          <p:cNvSpPr txBox="1"/>
          <p:nvPr/>
        </p:nvSpPr>
        <p:spPr>
          <a:xfrm>
            <a:off x="7750919" y="1069260"/>
            <a:ext cx="4043094" cy="523220"/>
          </a:xfrm>
          <a:prstGeom prst="rect">
            <a:avLst/>
          </a:prstGeom>
          <a:noFill/>
        </p:spPr>
        <p:txBody>
          <a:bodyPr wrap="none" rtlCol="0">
            <a:spAutoFit/>
          </a:bodyPr>
          <a:lstStyle/>
          <a:p>
            <a:r>
              <a:rPr lang="lv-LV" sz="2800" dirty="0" smtClean="0">
                <a:solidFill>
                  <a:srgbClr val="FF0000"/>
                </a:solidFill>
                <a:latin typeface="Arial" panose="020B0604020202020204" pitchFamily="34" charset="0"/>
                <a:cs typeface="Arial" panose="020B0604020202020204" pitchFamily="34" charset="0"/>
              </a:rPr>
              <a:t>Pirmreizējai saslimstībai</a:t>
            </a:r>
            <a:endParaRPr lang="lv-LV"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152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0616" y="1382984"/>
            <a:ext cx="7676893" cy="5396225"/>
          </a:xfrm>
          <a:prstGeom prst="rect">
            <a:avLst/>
          </a:prstGeom>
        </p:spPr>
      </p:pic>
      <p:pic>
        <p:nvPicPr>
          <p:cNvPr id="6" name="Picture 5"/>
          <p:cNvPicPr>
            <a:picLocks noChangeAspect="1"/>
          </p:cNvPicPr>
          <p:nvPr/>
        </p:nvPicPr>
        <p:blipFill>
          <a:blip r:embed="rId3"/>
          <a:stretch>
            <a:fillRect/>
          </a:stretch>
        </p:blipFill>
        <p:spPr>
          <a:xfrm>
            <a:off x="93971" y="110580"/>
            <a:ext cx="10145155" cy="1179098"/>
          </a:xfrm>
          <a:prstGeom prst="rect">
            <a:avLst/>
          </a:prstGeom>
        </p:spPr>
      </p:pic>
      <p:sp>
        <p:nvSpPr>
          <p:cNvPr id="2" name="Rectangle 1"/>
          <p:cNvSpPr/>
          <p:nvPr/>
        </p:nvSpPr>
        <p:spPr>
          <a:xfrm>
            <a:off x="183501" y="1617316"/>
            <a:ext cx="4005943" cy="2554545"/>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1990</a:t>
            </a:r>
            <a:r>
              <a:rPr lang="lv-LV"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1995</a:t>
            </a:r>
            <a:r>
              <a:rPr lang="lv-LV" sz="2400" dirty="0" smtClean="0">
                <a:latin typeface="Arial" panose="020B0604020202020204" pitchFamily="34" charset="0"/>
                <a:cs typeface="Arial" panose="020B0604020202020204" pitchFamily="34" charset="0"/>
              </a:rPr>
              <a:t>.g. </a:t>
            </a:r>
            <a:r>
              <a:rPr lang="lv-LV" sz="2800" dirty="0" smtClean="0"/>
              <a:t>Kopā </a:t>
            </a:r>
            <a:r>
              <a:rPr lang="en-US" sz="2400" dirty="0">
                <a:latin typeface="Arial" panose="020B0604020202020204" pitchFamily="34" charset="0"/>
                <a:cs typeface="Arial" panose="020B0604020202020204" pitchFamily="34" charset="0"/>
              </a:rPr>
              <a:t>19 </a:t>
            </a:r>
            <a:r>
              <a:rPr lang="en-US" sz="2800" dirty="0" err="1" smtClean="0"/>
              <a:t>centr</a:t>
            </a:r>
            <a:r>
              <a:rPr lang="lv-LV" sz="2800" dirty="0"/>
              <a:t>i no Anglijas, Spānijas un Ungārijas</a:t>
            </a:r>
          </a:p>
          <a:p>
            <a:pPr marL="342900" indent="-342900">
              <a:spcBef>
                <a:spcPts val="1200"/>
              </a:spcBef>
              <a:spcAft>
                <a:spcPts val="1200"/>
              </a:spcAft>
              <a:buFont typeface="Arial" panose="020B0604020202020204" pitchFamily="34" charset="0"/>
              <a:buChar char="•"/>
            </a:pPr>
            <a:r>
              <a:rPr lang="lv-LV" sz="2800" dirty="0"/>
              <a:t>Novērošanas laiks uz šo brīdi </a:t>
            </a:r>
            <a:r>
              <a:rPr lang="en-US" sz="2400" dirty="0">
                <a:latin typeface="Arial" panose="020B0604020202020204" pitchFamily="34" charset="0"/>
                <a:cs typeface="Arial" panose="020B0604020202020204" pitchFamily="34" charset="0"/>
              </a:rPr>
              <a:t>19.1</a:t>
            </a:r>
            <a:r>
              <a:rPr lang="en-US" sz="2800" dirty="0"/>
              <a:t> </a:t>
            </a:r>
            <a:r>
              <a:rPr lang="lv-LV" sz="2800" dirty="0"/>
              <a:t>gadi</a:t>
            </a:r>
          </a:p>
        </p:txBody>
      </p:sp>
    </p:spTree>
    <p:extLst>
      <p:ext uri="{BB962C8B-B14F-4D97-AF65-F5344CB8AC3E}">
        <p14:creationId xmlns:p14="http://schemas.microsoft.com/office/powerpoint/2010/main" val="1312223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71761" y="1743526"/>
            <a:ext cx="6637104" cy="5020206"/>
          </a:xfrm>
          <a:prstGeom prst="rect">
            <a:avLst/>
          </a:prstGeom>
        </p:spPr>
      </p:pic>
      <p:pic>
        <p:nvPicPr>
          <p:cNvPr id="6" name="Picture 5"/>
          <p:cNvPicPr>
            <a:picLocks noChangeAspect="1"/>
          </p:cNvPicPr>
          <p:nvPr/>
        </p:nvPicPr>
        <p:blipFill>
          <a:blip r:embed="rId3"/>
          <a:stretch>
            <a:fillRect/>
          </a:stretch>
        </p:blipFill>
        <p:spPr>
          <a:xfrm>
            <a:off x="130629" y="81579"/>
            <a:ext cx="10145155" cy="1179098"/>
          </a:xfrm>
          <a:prstGeom prst="rect">
            <a:avLst/>
          </a:prstGeom>
        </p:spPr>
      </p:pic>
      <p:sp>
        <p:nvSpPr>
          <p:cNvPr id="2" name="Rectangle 1"/>
          <p:cNvSpPr/>
          <p:nvPr/>
        </p:nvSpPr>
        <p:spPr>
          <a:xfrm>
            <a:off x="130629" y="1346864"/>
            <a:ext cx="5322471" cy="5416868"/>
          </a:xfrm>
          <a:prstGeom prst="rect">
            <a:avLst/>
          </a:prstGeom>
        </p:spPr>
        <p:txBody>
          <a:bodyPr wrap="square">
            <a:spAutoFit/>
          </a:bodyPr>
          <a:lstStyle/>
          <a:p>
            <a:pPr marL="342900" indent="-342900">
              <a:buFont typeface="Arial" panose="020B0604020202020204" pitchFamily="34" charset="0"/>
              <a:buChar char="•"/>
            </a:pPr>
            <a:r>
              <a:rPr lang="lv-LV" sz="2400" dirty="0"/>
              <a:t>Novēroja būtisku dzīvildzes pagarināšanos sievietēm, kas saņēma HAT (RR</a:t>
            </a:r>
            <a:r>
              <a:rPr lang="en-US" sz="2400" dirty="0"/>
              <a:t> </a:t>
            </a:r>
            <a:r>
              <a:rPr lang="en-US" sz="2400" dirty="0">
                <a:latin typeface="Arial" panose="020B0604020202020204" pitchFamily="34" charset="0"/>
                <a:cs typeface="Arial" panose="020B0604020202020204" pitchFamily="34" charset="0"/>
              </a:rPr>
              <a:t>0.63</a:t>
            </a:r>
            <a:r>
              <a:rPr lang="lv-LV" sz="2400" dirty="0"/>
              <a:t>)</a:t>
            </a:r>
          </a:p>
          <a:p>
            <a:pPr marL="342900" indent="-342900">
              <a:buFont typeface="Arial" panose="020B0604020202020204" pitchFamily="34" charset="0"/>
              <a:buChar char="•"/>
            </a:pPr>
            <a:r>
              <a:rPr lang="lv-LV" sz="2400" dirty="0"/>
              <a:t>Līdzīgs efekts tika novērots attiecībā pret slimības brīvo intervālu (RR</a:t>
            </a:r>
            <a:r>
              <a:rPr lang="en-US" sz="2400" dirty="0"/>
              <a:t> </a:t>
            </a:r>
            <a:r>
              <a:rPr lang="en-US" sz="2400" dirty="0">
                <a:latin typeface="Arial" panose="020B0604020202020204" pitchFamily="34" charset="0"/>
                <a:cs typeface="Arial" panose="020B0604020202020204" pitchFamily="34" charset="0"/>
              </a:rPr>
              <a:t>0.67</a:t>
            </a:r>
            <a:r>
              <a:rPr lang="lv-LV" sz="2400" dirty="0"/>
              <a:t>)</a:t>
            </a:r>
          </a:p>
          <a:p>
            <a:pPr marL="342900" indent="-342900">
              <a:buFont typeface="Arial" panose="020B0604020202020204" pitchFamily="34" charset="0"/>
              <a:buChar char="•"/>
            </a:pPr>
            <a:r>
              <a:rPr lang="lv-LV" sz="2400" dirty="0"/>
              <a:t>Efekts saglabājās arī pievienojot citus zināmos riska faktorus</a:t>
            </a:r>
            <a:r>
              <a:rPr lang="en-US" sz="2400" dirty="0"/>
              <a:t> </a:t>
            </a:r>
            <a:endParaRPr lang="lv-LV" sz="2400" dirty="0"/>
          </a:p>
          <a:p>
            <a:r>
              <a:rPr lang="lv-LV" sz="2400" dirty="0"/>
              <a:t>Secinājumi:</a:t>
            </a:r>
          </a:p>
          <a:p>
            <a:pPr marL="342900" indent="-342900">
              <a:buFont typeface="Wingdings" panose="05000000000000000000" pitchFamily="2" charset="2"/>
              <a:buChar char="Ø"/>
            </a:pPr>
            <a:r>
              <a:rPr lang="lv-LV" sz="2400" dirty="0"/>
              <a:t>Pacientēm ar izteiktiem VMS var tikt nozīmēts HAT</a:t>
            </a:r>
          </a:p>
          <a:p>
            <a:pPr marL="342900" indent="-342900">
              <a:buFont typeface="Wingdings" panose="05000000000000000000" pitchFamily="2" charset="2"/>
              <a:buChar char="Ø"/>
            </a:pPr>
            <a:r>
              <a:rPr lang="lv-LV" sz="2400" dirty="0"/>
              <a:t>Var tik novērota dzīvildzes pagarināšanās un </a:t>
            </a:r>
            <a:r>
              <a:rPr lang="lv-LV" sz="2400" dirty="0" err="1"/>
              <a:t>dzēves</a:t>
            </a:r>
            <a:r>
              <a:rPr lang="lv-LV" sz="2400" dirty="0"/>
              <a:t> kvalitātes uzlabošanās</a:t>
            </a:r>
            <a:endParaRPr lang="en-US" sz="2400" dirty="0"/>
          </a:p>
          <a:p>
            <a:pPr marL="342900" indent="-342900">
              <a:spcBef>
                <a:spcPts val="1200"/>
              </a:spcBef>
              <a:spcAft>
                <a:spcPts val="1200"/>
              </a:spcAft>
              <a:buFont typeface="Arial" panose="020B0604020202020204" pitchFamily="34" charset="0"/>
              <a:buChar char="•"/>
            </a:pPr>
            <a:endParaRPr lang="lv-LV" sz="2400" dirty="0">
              <a:solidFill>
                <a:srgbClr val="000000"/>
              </a:solidFill>
            </a:endParaRPr>
          </a:p>
        </p:txBody>
      </p:sp>
    </p:spTree>
    <p:extLst>
      <p:ext uri="{BB962C8B-B14F-4D97-AF65-F5344CB8AC3E}">
        <p14:creationId xmlns:p14="http://schemas.microsoft.com/office/powerpoint/2010/main" val="2666464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Olnīcu vēža recidīva riska samazināšanās lietojot HAT - </a:t>
            </a:r>
            <a:r>
              <a:rPr lang="en-US" dirty="0" smtClean="0"/>
              <a:t>RR </a:t>
            </a:r>
            <a:r>
              <a:rPr lang="en-US" sz="2400" dirty="0" smtClean="0">
                <a:latin typeface="Arial" panose="020B0604020202020204" pitchFamily="34" charset="0"/>
                <a:cs typeface="Arial" panose="020B0604020202020204" pitchFamily="34" charset="0"/>
              </a:rPr>
              <a:t>0.9</a:t>
            </a:r>
            <a:endParaRPr lang="lv-LV" sz="2400" dirty="0" smtClean="0">
              <a:latin typeface="Arial" panose="020B0604020202020204" pitchFamily="34" charset="0"/>
              <a:cs typeface="Arial" panose="020B0604020202020204" pitchFamily="34" charset="0"/>
            </a:endParaRPr>
          </a:p>
          <a:p>
            <a:r>
              <a:rPr lang="lv-LV" dirty="0" smtClean="0"/>
              <a:t>RR mirstībai HAT lietotājām - </a:t>
            </a:r>
            <a:r>
              <a:rPr lang="en-US" sz="2400" dirty="0" smtClean="0">
                <a:latin typeface="Arial" panose="020B0604020202020204" pitchFamily="34" charset="0"/>
                <a:cs typeface="Arial" panose="020B0604020202020204" pitchFamily="34" charset="0"/>
              </a:rPr>
              <a:t>0.73</a:t>
            </a:r>
            <a:endParaRPr lang="lv-LV"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42777" y="123144"/>
            <a:ext cx="9934284" cy="1058008"/>
          </a:xfrm>
          <a:prstGeom prst="rect">
            <a:avLst/>
          </a:prstGeom>
        </p:spPr>
      </p:pic>
    </p:spTree>
    <p:extLst>
      <p:ext uri="{BB962C8B-B14F-4D97-AF65-F5344CB8AC3E}">
        <p14:creationId xmlns:p14="http://schemas.microsoft.com/office/powerpoint/2010/main" val="2302056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lv-LV" dirty="0" smtClean="0"/>
              <a:t>		     Tika analizētas </a:t>
            </a:r>
            <a:r>
              <a:rPr lang="lv-LV" dirty="0"/>
              <a:t> </a:t>
            </a:r>
            <a:r>
              <a:rPr lang="lv-LV" sz="2400" dirty="0">
                <a:latin typeface="Arial" panose="020B0604020202020204" pitchFamily="34" charset="0"/>
                <a:cs typeface="Arial" panose="020B0604020202020204" pitchFamily="34" charset="0"/>
              </a:rPr>
              <a:t>59</a:t>
            </a:r>
            <a:r>
              <a:rPr lang="lv-LV" dirty="0"/>
              <a:t> </a:t>
            </a:r>
            <a:r>
              <a:rPr lang="lv-LV" dirty="0" smtClean="0"/>
              <a:t>un </a:t>
            </a:r>
            <a:r>
              <a:rPr lang="lv-LV" sz="2400" dirty="0">
                <a:latin typeface="Arial" panose="020B0604020202020204" pitchFamily="34" charset="0"/>
                <a:cs typeface="Arial" panose="020B0604020202020204" pitchFamily="34" charset="0"/>
              </a:rPr>
              <a:t>66 </a:t>
            </a:r>
            <a:r>
              <a:rPr lang="lv-LV" dirty="0" smtClean="0"/>
              <a:t>pacientes</a:t>
            </a:r>
          </a:p>
          <a:p>
            <a:endParaRPr lang="lv-LV" dirty="0" smtClean="0"/>
          </a:p>
          <a:p>
            <a:pPr marL="0" indent="0">
              <a:buNone/>
            </a:pPr>
            <a:r>
              <a:rPr lang="lv-LV" sz="2400" dirty="0">
                <a:latin typeface="Arial" panose="020B0604020202020204" pitchFamily="34" charset="0"/>
                <a:cs typeface="Arial" panose="020B0604020202020204" pitchFamily="34" charset="0"/>
              </a:rPr>
              <a:t>  </a:t>
            </a:r>
            <a:r>
              <a:rPr lang="en-US" sz="2400" dirty="0">
                <a:solidFill>
                  <a:schemeClr val="accent6"/>
                </a:solidFill>
                <a:latin typeface="Arial" panose="020B0604020202020204" pitchFamily="34" charset="0"/>
                <a:cs typeface="Arial" panose="020B0604020202020204" pitchFamily="34" charset="0"/>
              </a:rPr>
              <a:t>32 </a:t>
            </a:r>
            <a:r>
              <a:rPr lang="en-US" dirty="0" smtClean="0">
                <a:solidFill>
                  <a:schemeClr val="accent6"/>
                </a:solidFill>
              </a:rPr>
              <a:t>re</a:t>
            </a:r>
            <a:r>
              <a:rPr lang="lv-LV" dirty="0" err="1" smtClean="0">
                <a:solidFill>
                  <a:schemeClr val="accent6"/>
                </a:solidFill>
              </a:rPr>
              <a:t>cidīvi</a:t>
            </a:r>
            <a:r>
              <a:rPr lang="lv-LV" dirty="0" smtClean="0">
                <a:solidFill>
                  <a:schemeClr val="accent6"/>
                </a:solidFill>
              </a:rPr>
              <a:t> HAT lietotāju grupā             </a:t>
            </a:r>
            <a:r>
              <a:rPr lang="lv-LV" sz="2400" dirty="0">
                <a:solidFill>
                  <a:schemeClr val="accent6"/>
                </a:solidFill>
                <a:latin typeface="Arial" panose="020B0604020202020204" pitchFamily="34" charset="0"/>
                <a:cs typeface="Arial" panose="020B0604020202020204" pitchFamily="34" charset="0"/>
              </a:rPr>
              <a:t> </a:t>
            </a:r>
            <a:r>
              <a:rPr lang="en-US" sz="2400" dirty="0">
                <a:solidFill>
                  <a:schemeClr val="accent6"/>
                </a:solidFill>
                <a:latin typeface="Arial" panose="020B0604020202020204" pitchFamily="34" charset="0"/>
                <a:cs typeface="Arial" panose="020B0604020202020204" pitchFamily="34" charset="0"/>
              </a:rPr>
              <a:t>41 </a:t>
            </a:r>
            <a:r>
              <a:rPr lang="lv-LV" sz="2400" dirty="0">
                <a:solidFill>
                  <a:schemeClr val="accent6"/>
                </a:solidFill>
                <a:latin typeface="Arial" panose="020B0604020202020204" pitchFamily="34" charset="0"/>
                <a:cs typeface="Arial" panose="020B0604020202020204" pitchFamily="34" charset="0"/>
              </a:rPr>
              <a:t>recidīvs kontroles grupā</a:t>
            </a:r>
            <a:r>
              <a:rPr lang="en-US" dirty="0">
                <a:solidFill>
                  <a:schemeClr val="accent2"/>
                </a:solidFill>
              </a:rPr>
              <a:t> </a:t>
            </a:r>
            <a:endParaRPr lang="lv-LV" dirty="0" smtClean="0">
              <a:solidFill>
                <a:schemeClr val="accent2"/>
              </a:solidFill>
            </a:endParaRPr>
          </a:p>
          <a:p>
            <a:pPr marL="0" indent="0">
              <a:buNone/>
            </a:pPr>
            <a:endParaRPr lang="lv-LV" dirty="0"/>
          </a:p>
          <a:p>
            <a:pPr marL="0" indent="0">
              <a:buNone/>
            </a:pPr>
            <a:r>
              <a:rPr lang="lv-LV" dirty="0" smtClean="0"/>
              <a:t>Secinājums – slimības recidīvus neietekmēja HAT lietošana salīdzinot atbilstošas stadijas, diferenciāciju un veikto </a:t>
            </a:r>
            <a:r>
              <a:rPr lang="lv-LV" dirty="0" err="1" smtClean="0"/>
              <a:t>citoredukciju</a:t>
            </a:r>
            <a:endParaRPr lang="lv-LV" dirty="0" smtClean="0"/>
          </a:p>
          <a:p>
            <a:pPr marL="0" indent="0">
              <a:buNone/>
            </a:pPr>
            <a:endParaRPr lang="lv-LV" dirty="0"/>
          </a:p>
        </p:txBody>
      </p:sp>
      <p:pic>
        <p:nvPicPr>
          <p:cNvPr id="4" name="Picture 3"/>
          <p:cNvPicPr>
            <a:picLocks noChangeAspect="1"/>
          </p:cNvPicPr>
          <p:nvPr/>
        </p:nvPicPr>
        <p:blipFill>
          <a:blip r:embed="rId2"/>
          <a:stretch>
            <a:fillRect/>
          </a:stretch>
        </p:blipFill>
        <p:spPr>
          <a:xfrm>
            <a:off x="125283" y="113813"/>
            <a:ext cx="10444142" cy="996529"/>
          </a:xfrm>
          <a:prstGeom prst="rect">
            <a:avLst/>
          </a:prstGeom>
        </p:spPr>
      </p:pic>
    </p:spTree>
    <p:extLst>
      <p:ext uri="{BB962C8B-B14F-4D97-AF65-F5344CB8AC3E}">
        <p14:creationId xmlns:p14="http://schemas.microsoft.com/office/powerpoint/2010/main" val="931435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641" y="1713657"/>
            <a:ext cx="9983755" cy="4351338"/>
          </a:xfrm>
        </p:spPr>
        <p:txBody>
          <a:bodyPr>
            <a:normAutofit/>
          </a:bodyPr>
          <a:lstStyle/>
          <a:p>
            <a:pPr marL="0" indent="0">
              <a:buNone/>
            </a:pPr>
            <a:r>
              <a:rPr lang="lv-LV" sz="2400" dirty="0" smtClean="0"/>
              <a:t>Publikācijas autori ierosina pacientēm pēc </a:t>
            </a:r>
            <a:r>
              <a:rPr lang="lv-LV" sz="2400" dirty="0" err="1" smtClean="0"/>
              <a:t>gaiššūnu</a:t>
            </a:r>
            <a:r>
              <a:rPr lang="lv-LV" sz="2400" dirty="0" smtClean="0"/>
              <a:t> un </a:t>
            </a:r>
            <a:r>
              <a:rPr lang="lv-LV" sz="2400" dirty="0" err="1" smtClean="0"/>
              <a:t>endometroīdas</a:t>
            </a:r>
            <a:r>
              <a:rPr lang="lv-LV" sz="2400" dirty="0" smtClean="0"/>
              <a:t> olnīcu karcinomas terapijas saņemšanas HAT terapijā pievienot </a:t>
            </a:r>
            <a:r>
              <a:rPr lang="lv-LV" sz="2400" dirty="0" err="1" smtClean="0"/>
              <a:t>progestīnus</a:t>
            </a:r>
            <a:r>
              <a:rPr lang="lv-LV" sz="2400" dirty="0" smtClean="0"/>
              <a:t>, jo:</a:t>
            </a:r>
          </a:p>
          <a:p>
            <a:pPr marL="0" indent="0">
              <a:buNone/>
            </a:pPr>
            <a:r>
              <a:rPr lang="lv-LV" sz="2400" dirty="0" smtClean="0"/>
              <a:t>	- </a:t>
            </a:r>
            <a:r>
              <a:rPr lang="lv-LV" sz="2400" dirty="0" err="1" smtClean="0"/>
              <a:t>progestīni</a:t>
            </a:r>
            <a:r>
              <a:rPr lang="lv-LV" sz="2400" dirty="0" smtClean="0"/>
              <a:t> samazina šūnu </a:t>
            </a:r>
            <a:r>
              <a:rPr lang="lv-LV" sz="2400" dirty="0" err="1" smtClean="0"/>
              <a:t>proliferāciju</a:t>
            </a:r>
            <a:r>
              <a:rPr lang="lv-LV" sz="2400" dirty="0" smtClean="0"/>
              <a:t> un veicina </a:t>
            </a:r>
            <a:r>
              <a:rPr lang="lv-LV" sz="2400" dirty="0" err="1" smtClean="0"/>
              <a:t>apoptozi</a:t>
            </a:r>
            <a:endParaRPr lang="lv-LV" sz="2400" dirty="0"/>
          </a:p>
          <a:p>
            <a:pPr marL="0" indent="0">
              <a:buNone/>
            </a:pPr>
            <a:r>
              <a:rPr lang="lv-LV" sz="2400" dirty="0" smtClean="0"/>
              <a:t>	- </a:t>
            </a:r>
            <a:r>
              <a:rPr lang="lv-LV" sz="2400" dirty="0" err="1" smtClean="0"/>
              <a:t>progestīni</a:t>
            </a:r>
            <a:r>
              <a:rPr lang="lv-LV" sz="2400" dirty="0" smtClean="0"/>
              <a:t> pastiprina p53 ekspresiju</a:t>
            </a:r>
            <a:endParaRPr lang="lv-LV" sz="2400" dirty="0"/>
          </a:p>
        </p:txBody>
      </p:sp>
      <p:pic>
        <p:nvPicPr>
          <p:cNvPr id="4" name="Picture 3"/>
          <p:cNvPicPr>
            <a:picLocks noChangeAspect="1"/>
          </p:cNvPicPr>
          <p:nvPr/>
        </p:nvPicPr>
        <p:blipFill>
          <a:blip r:embed="rId2"/>
          <a:stretch>
            <a:fillRect/>
          </a:stretch>
        </p:blipFill>
        <p:spPr>
          <a:xfrm>
            <a:off x="103025" y="123728"/>
            <a:ext cx="9274240" cy="1090184"/>
          </a:xfrm>
          <a:prstGeom prst="rect">
            <a:avLst/>
          </a:prstGeom>
        </p:spPr>
      </p:pic>
    </p:spTree>
    <p:extLst>
      <p:ext uri="{BB962C8B-B14F-4D97-AF65-F5344CB8AC3E}">
        <p14:creationId xmlns:p14="http://schemas.microsoft.com/office/powerpoint/2010/main" val="1387544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5" y="2921160"/>
            <a:ext cx="11425269" cy="576263"/>
          </a:xfrm>
        </p:spPr>
        <p:txBody>
          <a:bodyPr/>
          <a:lstStyle/>
          <a:p>
            <a:pPr algn="ctr"/>
            <a:r>
              <a:rPr lang="lv-LV" b="1" dirty="0" smtClean="0"/>
              <a:t>Pacientu novērošana</a:t>
            </a:r>
            <a:endParaRPr lang="lv-LV" b="1" dirty="0"/>
          </a:p>
        </p:txBody>
      </p:sp>
    </p:spTree>
    <p:extLst>
      <p:ext uri="{BB962C8B-B14F-4D97-AF65-F5344CB8AC3E}">
        <p14:creationId xmlns:p14="http://schemas.microsoft.com/office/powerpoint/2010/main" val="4256080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934261"/>
            <a:ext cx="12036489" cy="5943559"/>
          </a:xfrm>
          <a:prstGeom prst="ellipse">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217187" y="338178"/>
            <a:ext cx="11425269" cy="576263"/>
          </a:xfrm>
        </p:spPr>
        <p:txBody>
          <a:bodyPr/>
          <a:lstStyle/>
          <a:p>
            <a:pPr algn="ctr"/>
            <a:r>
              <a:rPr lang="lv-LV" b="1" dirty="0" smtClean="0"/>
              <a:t>Vai tiešām vienāds recidīva risks?</a:t>
            </a:r>
            <a:endParaRPr lang="lv-LV" b="1" dirty="0"/>
          </a:p>
        </p:txBody>
      </p:sp>
      <p:sp>
        <p:nvSpPr>
          <p:cNvPr id="5" name="Rectangle 4"/>
          <p:cNvSpPr/>
          <p:nvPr/>
        </p:nvSpPr>
        <p:spPr>
          <a:xfrm>
            <a:off x="4089638" y="1229778"/>
            <a:ext cx="3680366" cy="523220"/>
          </a:xfrm>
          <a:prstGeom prst="rect">
            <a:avLst/>
          </a:prstGeom>
        </p:spPr>
        <p:txBody>
          <a:bodyPr wrap="none">
            <a:spAutoFit/>
          </a:bodyPr>
          <a:lstStyle/>
          <a:p>
            <a:r>
              <a:rPr lang="lv-LV" sz="2800" dirty="0"/>
              <a:t>Dzemdes kakla vēzis IA1</a:t>
            </a:r>
          </a:p>
        </p:txBody>
      </p:sp>
      <p:sp>
        <p:nvSpPr>
          <p:cNvPr id="6" name="Rectangle 5"/>
          <p:cNvSpPr/>
          <p:nvPr/>
        </p:nvSpPr>
        <p:spPr>
          <a:xfrm>
            <a:off x="817422" y="1915922"/>
            <a:ext cx="3667542" cy="523220"/>
          </a:xfrm>
          <a:prstGeom prst="rect">
            <a:avLst/>
          </a:prstGeom>
        </p:spPr>
        <p:txBody>
          <a:bodyPr wrap="none">
            <a:spAutoFit/>
          </a:bodyPr>
          <a:lstStyle/>
          <a:p>
            <a:r>
              <a:rPr lang="lv-LV" sz="2800" dirty="0"/>
              <a:t>Dzemdes kakla vēzis IB1</a:t>
            </a:r>
          </a:p>
        </p:txBody>
      </p:sp>
      <p:sp>
        <p:nvSpPr>
          <p:cNvPr id="7" name="Rectangle 6"/>
          <p:cNvSpPr/>
          <p:nvPr/>
        </p:nvSpPr>
        <p:spPr>
          <a:xfrm>
            <a:off x="7922860" y="1708677"/>
            <a:ext cx="3574568" cy="523220"/>
          </a:xfrm>
          <a:prstGeom prst="rect">
            <a:avLst/>
          </a:prstGeom>
        </p:spPr>
        <p:txBody>
          <a:bodyPr wrap="none">
            <a:spAutoFit/>
          </a:bodyPr>
          <a:lstStyle/>
          <a:p>
            <a:r>
              <a:rPr lang="lv-LV" sz="2800" dirty="0"/>
              <a:t>Dzemdes kakla vēzis IIB</a:t>
            </a:r>
          </a:p>
        </p:txBody>
      </p:sp>
      <p:sp>
        <p:nvSpPr>
          <p:cNvPr id="8" name="Rectangle 7"/>
          <p:cNvSpPr/>
          <p:nvPr/>
        </p:nvSpPr>
        <p:spPr>
          <a:xfrm>
            <a:off x="7674718" y="2828042"/>
            <a:ext cx="4361771" cy="523220"/>
          </a:xfrm>
          <a:prstGeom prst="rect">
            <a:avLst/>
          </a:prstGeom>
        </p:spPr>
        <p:txBody>
          <a:bodyPr wrap="none">
            <a:spAutoFit/>
          </a:bodyPr>
          <a:lstStyle/>
          <a:p>
            <a:r>
              <a:rPr lang="lv-LV" sz="2800" dirty="0"/>
              <a:t>Endometrija vēzis IA Grade 2</a:t>
            </a:r>
          </a:p>
        </p:txBody>
      </p:sp>
      <p:sp>
        <p:nvSpPr>
          <p:cNvPr id="9" name="Rectangle 8"/>
          <p:cNvSpPr/>
          <p:nvPr/>
        </p:nvSpPr>
        <p:spPr>
          <a:xfrm>
            <a:off x="7687542" y="4142971"/>
            <a:ext cx="4348947" cy="523220"/>
          </a:xfrm>
          <a:prstGeom prst="rect">
            <a:avLst/>
          </a:prstGeom>
        </p:spPr>
        <p:txBody>
          <a:bodyPr wrap="none">
            <a:spAutoFit/>
          </a:bodyPr>
          <a:lstStyle/>
          <a:p>
            <a:r>
              <a:rPr lang="lv-LV" sz="2800" dirty="0"/>
              <a:t>Endometrija vēzis IB Grade 3</a:t>
            </a:r>
          </a:p>
        </p:txBody>
      </p:sp>
      <p:sp>
        <p:nvSpPr>
          <p:cNvPr id="10" name="Rectangle 9"/>
          <p:cNvSpPr/>
          <p:nvPr/>
        </p:nvSpPr>
        <p:spPr>
          <a:xfrm>
            <a:off x="3816663" y="6093720"/>
            <a:ext cx="3040319" cy="523220"/>
          </a:xfrm>
          <a:prstGeom prst="rect">
            <a:avLst/>
          </a:prstGeom>
        </p:spPr>
        <p:txBody>
          <a:bodyPr wrap="none">
            <a:spAutoFit/>
          </a:bodyPr>
          <a:lstStyle/>
          <a:p>
            <a:r>
              <a:rPr lang="lv-LV" sz="2800" dirty="0" err="1"/>
              <a:t>Leiomiosarkoma</a:t>
            </a:r>
            <a:r>
              <a:rPr lang="lv-LV" sz="2800" dirty="0"/>
              <a:t> IA </a:t>
            </a:r>
          </a:p>
        </p:txBody>
      </p:sp>
      <p:sp>
        <p:nvSpPr>
          <p:cNvPr id="12" name="Rectangle 11"/>
          <p:cNvSpPr/>
          <p:nvPr/>
        </p:nvSpPr>
        <p:spPr>
          <a:xfrm>
            <a:off x="1802682" y="5528978"/>
            <a:ext cx="2356094" cy="523220"/>
          </a:xfrm>
          <a:prstGeom prst="rect">
            <a:avLst/>
          </a:prstGeom>
        </p:spPr>
        <p:txBody>
          <a:bodyPr wrap="none">
            <a:spAutoFit/>
          </a:bodyPr>
          <a:lstStyle/>
          <a:p>
            <a:r>
              <a:rPr lang="lv-LV" sz="2800" dirty="0" smtClean="0"/>
              <a:t>Olnīcu vēzis </a:t>
            </a:r>
            <a:r>
              <a:rPr lang="lv-LV" sz="2800" dirty="0"/>
              <a:t>IA </a:t>
            </a:r>
          </a:p>
        </p:txBody>
      </p:sp>
      <p:sp>
        <p:nvSpPr>
          <p:cNvPr id="13" name="Rectangle 12"/>
          <p:cNvSpPr/>
          <p:nvPr/>
        </p:nvSpPr>
        <p:spPr>
          <a:xfrm>
            <a:off x="6409113" y="5462220"/>
            <a:ext cx="3027495" cy="523220"/>
          </a:xfrm>
          <a:prstGeom prst="rect">
            <a:avLst/>
          </a:prstGeom>
        </p:spPr>
        <p:txBody>
          <a:bodyPr wrap="none">
            <a:spAutoFit/>
          </a:bodyPr>
          <a:lstStyle/>
          <a:p>
            <a:r>
              <a:rPr lang="lv-LV" sz="2800" dirty="0" err="1"/>
              <a:t>Leiomiosarkoma</a:t>
            </a:r>
            <a:r>
              <a:rPr lang="lv-LV" sz="2800" dirty="0"/>
              <a:t> </a:t>
            </a:r>
            <a:r>
              <a:rPr lang="lv-LV" sz="2800" dirty="0" smtClean="0"/>
              <a:t>IB </a:t>
            </a:r>
            <a:endParaRPr lang="lv-LV" sz="2800" dirty="0"/>
          </a:p>
        </p:txBody>
      </p:sp>
      <p:sp>
        <p:nvSpPr>
          <p:cNvPr id="14" name="Rectangle 13"/>
          <p:cNvSpPr/>
          <p:nvPr/>
        </p:nvSpPr>
        <p:spPr>
          <a:xfrm>
            <a:off x="217187" y="4717451"/>
            <a:ext cx="4357475" cy="523220"/>
          </a:xfrm>
          <a:prstGeom prst="rect">
            <a:avLst/>
          </a:prstGeom>
        </p:spPr>
        <p:txBody>
          <a:bodyPr wrap="none">
            <a:spAutoFit/>
          </a:bodyPr>
          <a:lstStyle/>
          <a:p>
            <a:r>
              <a:rPr lang="lv-LV" sz="2800" dirty="0" smtClean="0"/>
              <a:t>Olnīcu </a:t>
            </a:r>
            <a:r>
              <a:rPr lang="lv-LV" sz="2800" dirty="0" err="1" smtClean="0"/>
              <a:t>robežvarianta</a:t>
            </a:r>
            <a:r>
              <a:rPr lang="lv-LV" sz="2800" dirty="0" smtClean="0"/>
              <a:t> audzējs</a:t>
            </a:r>
            <a:endParaRPr lang="lv-LV" sz="2800" dirty="0"/>
          </a:p>
        </p:txBody>
      </p:sp>
      <p:sp>
        <p:nvSpPr>
          <p:cNvPr id="15" name="Rectangle 14"/>
          <p:cNvSpPr/>
          <p:nvPr/>
        </p:nvSpPr>
        <p:spPr>
          <a:xfrm>
            <a:off x="0" y="3924710"/>
            <a:ext cx="2436244" cy="523220"/>
          </a:xfrm>
          <a:prstGeom prst="rect">
            <a:avLst/>
          </a:prstGeom>
        </p:spPr>
        <p:txBody>
          <a:bodyPr wrap="none">
            <a:spAutoFit/>
          </a:bodyPr>
          <a:lstStyle/>
          <a:p>
            <a:r>
              <a:rPr lang="lv-LV" sz="2800" dirty="0" smtClean="0"/>
              <a:t>Olnīcu vēzis IIIC</a:t>
            </a:r>
            <a:endParaRPr lang="lv-LV" sz="2800" dirty="0"/>
          </a:p>
        </p:txBody>
      </p:sp>
      <p:sp>
        <p:nvSpPr>
          <p:cNvPr id="16" name="Rectangle 15"/>
          <p:cNvSpPr/>
          <p:nvPr/>
        </p:nvSpPr>
        <p:spPr>
          <a:xfrm>
            <a:off x="189498" y="2897583"/>
            <a:ext cx="2269532" cy="523220"/>
          </a:xfrm>
          <a:prstGeom prst="rect">
            <a:avLst/>
          </a:prstGeom>
        </p:spPr>
        <p:txBody>
          <a:bodyPr wrap="none">
            <a:spAutoFit/>
          </a:bodyPr>
          <a:lstStyle/>
          <a:p>
            <a:r>
              <a:rPr lang="lv-LV" sz="2800" dirty="0" smtClean="0"/>
              <a:t>Olnīcu vēzis IV</a:t>
            </a:r>
            <a:endParaRPr lang="lv-LV" sz="2800" dirty="0"/>
          </a:p>
        </p:txBody>
      </p:sp>
    </p:spTree>
    <p:extLst>
      <p:ext uri="{BB962C8B-B14F-4D97-AF65-F5344CB8AC3E}">
        <p14:creationId xmlns:p14="http://schemas.microsoft.com/office/powerpoint/2010/main" val="401073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67" y="2058891"/>
            <a:ext cx="3890864" cy="4351338"/>
          </a:xfrm>
        </p:spPr>
        <p:txBody>
          <a:bodyPr>
            <a:normAutofit/>
          </a:bodyPr>
          <a:lstStyle/>
          <a:p>
            <a:pPr marL="0" indent="0">
              <a:buNone/>
            </a:pPr>
            <a:r>
              <a:rPr lang="en-GB" altLang="lv-LV" sz="2400" dirty="0"/>
              <a:t>Evening Primrose </a:t>
            </a:r>
            <a:r>
              <a:rPr lang="en-GB" altLang="lv-LV" sz="2400" dirty="0" smtClean="0"/>
              <a:t>Oil</a:t>
            </a:r>
            <a:r>
              <a:rPr lang="lv-LV" altLang="lv-LV" sz="2400" dirty="0" smtClean="0"/>
              <a:t> – </a:t>
            </a:r>
            <a:r>
              <a:rPr lang="lv-LV" sz="2400" dirty="0" smtClean="0"/>
              <a:t>Naktssveces eļļa</a:t>
            </a:r>
          </a:p>
          <a:p>
            <a:pPr marL="0" indent="0">
              <a:buNone/>
            </a:pPr>
            <a:endParaRPr lang="lv-LV" altLang="lv-LV" sz="2400" dirty="0" smtClean="0"/>
          </a:p>
          <a:p>
            <a:pPr marL="0" indent="0">
              <a:buNone/>
            </a:pPr>
            <a:r>
              <a:rPr lang="lv-LV" sz="2400" dirty="0" err="1" smtClean="0"/>
              <a:t>Randomizētos</a:t>
            </a:r>
            <a:r>
              <a:rPr lang="lv-LV" sz="2400" dirty="0" smtClean="0"/>
              <a:t> pētījumos nav konstatētas atšķirības attiecībā ar placebo karstuma viļņu mazināšanā</a:t>
            </a:r>
          </a:p>
        </p:txBody>
      </p:sp>
      <p:pic>
        <p:nvPicPr>
          <p:cNvPr id="4" name="Picture 3"/>
          <p:cNvPicPr>
            <a:picLocks noChangeAspect="1"/>
          </p:cNvPicPr>
          <p:nvPr/>
        </p:nvPicPr>
        <p:blipFill>
          <a:blip r:embed="rId2"/>
          <a:stretch>
            <a:fillRect/>
          </a:stretch>
        </p:blipFill>
        <p:spPr>
          <a:xfrm>
            <a:off x="165618" y="170382"/>
            <a:ext cx="10594635" cy="1033268"/>
          </a:xfrm>
          <a:prstGeom prst="rect">
            <a:avLst/>
          </a:prstGeom>
        </p:spPr>
      </p:pic>
      <p:pic>
        <p:nvPicPr>
          <p:cNvPr id="3074" name="Picture 2" descr="Attēlu rezultāti vaicājumam “Naktssv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15" y="1968759"/>
            <a:ext cx="7871985" cy="48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58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3914"/>
            <a:ext cx="10515600" cy="4933049"/>
          </a:xfrm>
        </p:spPr>
        <p:txBody>
          <a:bodyPr>
            <a:normAutofit/>
          </a:bodyPr>
          <a:lstStyle/>
          <a:p>
            <a:pPr marL="0" indent="0">
              <a:buNone/>
            </a:pPr>
            <a:r>
              <a:rPr lang="lv-LV" dirty="0" smtClean="0"/>
              <a:t>Ir maz zinātnisku pierādījumu tam, ka pacientu novērošana būtiski ietekmē pacientu dzīvildzi</a:t>
            </a:r>
          </a:p>
          <a:p>
            <a:pPr marL="0" indent="0">
              <a:buNone/>
            </a:pPr>
            <a:r>
              <a:rPr lang="lv-LV" dirty="0" smtClean="0"/>
              <a:t>Novērošanai ir arī citas nozīmes:</a:t>
            </a:r>
          </a:p>
          <a:p>
            <a:pPr marL="0" indent="0">
              <a:buNone/>
            </a:pPr>
            <a:r>
              <a:rPr lang="lv-LV" dirty="0"/>
              <a:t>	</a:t>
            </a:r>
            <a:r>
              <a:rPr lang="lv-LV" dirty="0" smtClean="0"/>
              <a:t>- psiholoģiska nomierināšana</a:t>
            </a:r>
          </a:p>
          <a:p>
            <a:pPr marL="0" indent="0">
              <a:buNone/>
            </a:pPr>
            <a:r>
              <a:rPr lang="lv-LV" dirty="0"/>
              <a:t>	</a:t>
            </a:r>
            <a:r>
              <a:rPr lang="lv-LV" dirty="0" smtClean="0"/>
              <a:t> - ārstēšanas radīto komplikāciju novēršana dzīves kvalitātes 	 	   uzlabošanai</a:t>
            </a:r>
          </a:p>
          <a:p>
            <a:pPr marL="0" indent="0">
              <a:buNone/>
            </a:pPr>
            <a:r>
              <a:rPr lang="lv-LV" dirty="0"/>
              <a:t>	</a:t>
            </a:r>
            <a:r>
              <a:rPr lang="lv-LV" dirty="0" smtClean="0"/>
              <a:t> -</a:t>
            </a:r>
            <a:r>
              <a:rPr lang="en-US" dirty="0" smtClean="0"/>
              <a:t> </a:t>
            </a:r>
            <a:r>
              <a:rPr lang="lv-LV" dirty="0" smtClean="0"/>
              <a:t>seksuālo un attiecību problēmu risināšana</a:t>
            </a:r>
            <a:endParaRPr lang="lv-LV" dirty="0"/>
          </a:p>
        </p:txBody>
      </p:sp>
      <p:sp>
        <p:nvSpPr>
          <p:cNvPr id="4" name="Text Placeholder 3"/>
          <p:cNvSpPr>
            <a:spLocks noGrp="1"/>
          </p:cNvSpPr>
          <p:nvPr>
            <p:ph type="body" sz="quarter" idx="13"/>
          </p:nvPr>
        </p:nvSpPr>
        <p:spPr>
          <a:xfrm>
            <a:off x="-270779" y="373264"/>
            <a:ext cx="11425269" cy="432048"/>
          </a:xfrm>
        </p:spPr>
        <p:txBody>
          <a:bodyPr>
            <a:noAutofit/>
          </a:bodyPr>
          <a:lstStyle/>
          <a:p>
            <a:pPr algn="ctr"/>
            <a:r>
              <a:rPr lang="lv-LV" sz="3200" i="0" dirty="0" smtClean="0">
                <a:solidFill>
                  <a:schemeClr val="tx1"/>
                </a:solidFill>
                <a:latin typeface="Arial" panose="020B0604020202020204" pitchFamily="34" charset="0"/>
                <a:cs typeface="Arial" panose="020B0604020202020204" pitchFamily="34" charset="0"/>
              </a:rPr>
              <a:t>Novērošanas jēga</a:t>
            </a:r>
            <a:endParaRPr lang="lv-LV" sz="320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61" y="1825625"/>
            <a:ext cx="10877939" cy="4351338"/>
          </a:xfrm>
        </p:spPr>
        <p:txBody>
          <a:bodyPr>
            <a:normAutofit fontScale="92500" lnSpcReduction="10000"/>
          </a:bodyPr>
          <a:lstStyle/>
          <a:p>
            <a:pPr>
              <a:spcBef>
                <a:spcPts val="1200"/>
              </a:spcBef>
              <a:spcAft>
                <a:spcPts val="1200"/>
              </a:spcAft>
              <a:buFont typeface="Arial" panose="020B0604020202020204" pitchFamily="34" charset="0"/>
              <a:buChar char="•"/>
            </a:pPr>
            <a:r>
              <a:rPr lang="lv-LV" dirty="0" smtClean="0"/>
              <a:t>Ir pētītas alternatīvas klasiskajai pacientu novērošanai slimnīcās</a:t>
            </a:r>
          </a:p>
          <a:p>
            <a:pPr>
              <a:spcBef>
                <a:spcPts val="1200"/>
              </a:spcBef>
              <a:spcAft>
                <a:spcPts val="1200"/>
              </a:spcAft>
              <a:buFont typeface="Arial" panose="020B0604020202020204" pitchFamily="34" charset="0"/>
              <a:buChar char="•"/>
            </a:pPr>
            <a:r>
              <a:rPr lang="lv-LV" dirty="0" smtClean="0"/>
              <a:t>Sistemātiski salīdzinot pacientu novērošanu pie speciālista un vispārējās prakses ārsta, netika novērotas atšķirības efektivitātē</a:t>
            </a:r>
          </a:p>
          <a:p>
            <a:pPr>
              <a:spcBef>
                <a:spcPts val="1200"/>
              </a:spcBef>
              <a:spcAft>
                <a:spcPts val="1200"/>
              </a:spcAft>
              <a:buFont typeface="Arial" panose="020B0604020202020204" pitchFamily="34" charset="0"/>
              <a:buChar char="•"/>
            </a:pPr>
            <a:r>
              <a:rPr lang="lv-LV" dirty="0" smtClean="0"/>
              <a:t>Pētījumos krūts un kolorektālā vēža pacienti ir bijuši apmierināti ar telefonintervijām, kuras veic medicīnas māsiņa</a:t>
            </a:r>
          </a:p>
          <a:p>
            <a:pPr>
              <a:spcBef>
                <a:spcPts val="1200"/>
              </a:spcBef>
              <a:spcAft>
                <a:spcPts val="1200"/>
              </a:spcAft>
              <a:buFont typeface="Arial" panose="020B0604020202020204" pitchFamily="34" charset="0"/>
              <a:buChar char="•"/>
            </a:pPr>
            <a:r>
              <a:rPr lang="lv-LV" dirty="0" smtClean="0"/>
              <a:t>Anglijā </a:t>
            </a:r>
            <a:r>
              <a:rPr lang="en-US" dirty="0" smtClean="0"/>
              <a:t>National </a:t>
            </a:r>
            <a:r>
              <a:rPr lang="en-US" dirty="0"/>
              <a:t>Cancer Survivorship Initiative (NCSI) </a:t>
            </a:r>
            <a:r>
              <a:rPr lang="lv-LV" dirty="0" smtClean="0"/>
              <a:t>un </a:t>
            </a:r>
            <a:r>
              <a:rPr lang="en-US" dirty="0" smtClean="0"/>
              <a:t>Living </a:t>
            </a:r>
            <a:r>
              <a:rPr lang="en-US" dirty="0"/>
              <a:t>With and Beyond Cancer (LWBC) </a:t>
            </a:r>
            <a:r>
              <a:rPr lang="lv-LV" dirty="0" smtClean="0"/>
              <a:t>organizācijas norādīja uz nepieciešamību pēc individualizētas novērošanas, kas balstīta uz riska sadalījumu</a:t>
            </a:r>
          </a:p>
          <a:p>
            <a:pPr marL="0" indent="0">
              <a:buNone/>
            </a:pPr>
            <a:r>
              <a:rPr lang="en-US" dirty="0" smtClean="0"/>
              <a:t> </a:t>
            </a:r>
            <a:endParaRPr lang="lv-LV" dirty="0"/>
          </a:p>
        </p:txBody>
      </p:sp>
      <p:pic>
        <p:nvPicPr>
          <p:cNvPr id="5" name="Picture 4"/>
          <p:cNvPicPr>
            <a:picLocks noChangeAspect="1"/>
          </p:cNvPicPr>
          <p:nvPr/>
        </p:nvPicPr>
        <p:blipFill>
          <a:blip r:embed="rId2"/>
          <a:stretch>
            <a:fillRect/>
          </a:stretch>
        </p:blipFill>
        <p:spPr>
          <a:xfrm>
            <a:off x="127324" y="170381"/>
            <a:ext cx="11589264" cy="986616"/>
          </a:xfrm>
          <a:prstGeom prst="rect">
            <a:avLst/>
          </a:prstGeom>
        </p:spPr>
      </p:pic>
    </p:spTree>
    <p:extLst>
      <p:ext uri="{BB962C8B-B14F-4D97-AF65-F5344CB8AC3E}">
        <p14:creationId xmlns:p14="http://schemas.microsoft.com/office/powerpoint/2010/main" val="220059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45" y="1545707"/>
            <a:ext cx="11094097" cy="4351338"/>
          </a:xfrm>
        </p:spPr>
        <p:txBody>
          <a:bodyPr>
            <a:normAutofit/>
          </a:bodyPr>
          <a:lstStyle/>
          <a:p>
            <a:r>
              <a:rPr lang="lv-LV" sz="2400" dirty="0" smtClean="0">
                <a:latin typeface="Arial" panose="020B0604020202020204" pitchFamily="34" charset="0"/>
                <a:cs typeface="Arial" panose="020B0604020202020204" pitchFamily="34" charset="0"/>
              </a:rPr>
              <a:t>80% </a:t>
            </a:r>
            <a:r>
              <a:rPr lang="lv-LV" dirty="0" smtClean="0"/>
              <a:t>ginekoloģisko audzēju recidivē pirmajos 2 novērošanas gados</a:t>
            </a:r>
          </a:p>
          <a:p>
            <a:r>
              <a:rPr lang="lv-LV" dirty="0" smtClean="0"/>
              <a:t>Vizīte parasti sastāv no konsultācijas, fizikālās izmeklēšanas, asins analīzes CA125 olnīcu vēža pacientēm un maksts stumbra citoloģijas dzemdes kakla vēža pacientēm (SCC, </a:t>
            </a:r>
            <a:r>
              <a:rPr lang="lv-LV" dirty="0" err="1" smtClean="0"/>
              <a:t>inhibīns</a:t>
            </a:r>
            <a:r>
              <a:rPr lang="lv-LV" dirty="0" smtClean="0"/>
              <a:t> B)</a:t>
            </a:r>
          </a:p>
        </p:txBody>
      </p:sp>
      <p:pic>
        <p:nvPicPr>
          <p:cNvPr id="5" name="Picture 4"/>
          <p:cNvPicPr>
            <a:picLocks noChangeAspect="1"/>
          </p:cNvPicPr>
          <p:nvPr/>
        </p:nvPicPr>
        <p:blipFill>
          <a:blip r:embed="rId2"/>
          <a:stretch>
            <a:fillRect/>
          </a:stretch>
        </p:blipFill>
        <p:spPr>
          <a:xfrm>
            <a:off x="176212" y="198713"/>
            <a:ext cx="8543487" cy="1017438"/>
          </a:xfrm>
          <a:prstGeom prst="rect">
            <a:avLst/>
          </a:prstGeom>
        </p:spPr>
      </p:pic>
    </p:spTree>
    <p:extLst>
      <p:ext uri="{BB962C8B-B14F-4D97-AF65-F5344CB8AC3E}">
        <p14:creationId xmlns:p14="http://schemas.microsoft.com/office/powerpoint/2010/main" val="2446297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67" y="607504"/>
            <a:ext cx="11425269" cy="576263"/>
          </a:xfrm>
        </p:spPr>
        <p:txBody>
          <a:bodyPr/>
          <a:lstStyle/>
          <a:p>
            <a:pPr algn="ctr"/>
            <a:r>
              <a:rPr lang="lv-LV" dirty="0" smtClean="0"/>
              <a:t>Endometrija vēzis</a:t>
            </a:r>
            <a:endParaRPr lang="lv-LV" dirty="0"/>
          </a:p>
        </p:txBody>
      </p:sp>
      <p:sp>
        <p:nvSpPr>
          <p:cNvPr id="3" name="Content Placeholder 2"/>
          <p:cNvSpPr>
            <a:spLocks noGrp="1"/>
          </p:cNvSpPr>
          <p:nvPr>
            <p:ph idx="1"/>
          </p:nvPr>
        </p:nvSpPr>
        <p:spPr>
          <a:xfrm>
            <a:off x="541176" y="1334278"/>
            <a:ext cx="10812624" cy="5206481"/>
          </a:xfrm>
        </p:spPr>
        <p:txBody>
          <a:bodyPr>
            <a:normAutofit/>
          </a:bodyPr>
          <a:lstStyle/>
          <a:p>
            <a:pPr>
              <a:spcBef>
                <a:spcPts val="1200"/>
              </a:spcBef>
              <a:spcAft>
                <a:spcPts val="1200"/>
              </a:spcAft>
            </a:pPr>
            <a:r>
              <a:rPr lang="en-US" sz="2400" dirty="0" err="1" smtClean="0"/>
              <a:t>Endometri</a:t>
            </a:r>
            <a:r>
              <a:rPr lang="lv-LV" sz="2400" dirty="0" smtClean="0"/>
              <a:t>ja vēzis recidivē mazāk kā 20% gadījumu, 15% no tiem recidīvs ir tikai maksts stumbrā un ir labi ārstējams</a:t>
            </a:r>
          </a:p>
          <a:p>
            <a:pPr>
              <a:spcBef>
                <a:spcPts val="1200"/>
              </a:spcBef>
              <a:spcAft>
                <a:spcPts val="1200"/>
              </a:spcAft>
            </a:pPr>
            <a:r>
              <a:rPr lang="lv-LV" sz="2400" dirty="0" smtClean="0"/>
              <a:t>Endometrija vēža recidīvs parasti norit ar simptomiem (4</a:t>
            </a:r>
            <a:r>
              <a:rPr lang="en-US" sz="2400" dirty="0" smtClean="0"/>
              <a:t>0 </a:t>
            </a:r>
            <a:r>
              <a:rPr lang="lv-LV" sz="2400" dirty="0" smtClean="0"/>
              <a:t>-</a:t>
            </a:r>
            <a:r>
              <a:rPr lang="en-US" sz="2400" dirty="0" smtClean="0"/>
              <a:t> </a:t>
            </a:r>
            <a:r>
              <a:rPr lang="en-US" sz="2400" dirty="0"/>
              <a:t>91</a:t>
            </a:r>
            <a:r>
              <a:rPr lang="en-US" sz="2400" dirty="0" smtClean="0"/>
              <a:t>%</a:t>
            </a:r>
            <a:r>
              <a:rPr lang="lv-LV" sz="2400" dirty="0" smtClean="0"/>
              <a:t>)</a:t>
            </a:r>
          </a:p>
          <a:p>
            <a:pPr>
              <a:spcBef>
                <a:spcPts val="1200"/>
              </a:spcBef>
              <a:spcAft>
                <a:spcPts val="1200"/>
              </a:spcAft>
            </a:pPr>
            <a:r>
              <a:rPr lang="lv-LV" sz="2400" dirty="0" smtClean="0"/>
              <a:t>Lielākā daļa recidīvu </a:t>
            </a:r>
            <a:r>
              <a:rPr lang="en-US" sz="2400" dirty="0"/>
              <a:t>(70–95%) </a:t>
            </a:r>
            <a:r>
              <a:rPr lang="lv-LV" sz="2400" dirty="0" smtClean="0"/>
              <a:t>notiek pirmo 3 novērošanas gadu laikā</a:t>
            </a:r>
            <a:r>
              <a:rPr lang="en-US" sz="2400" dirty="0" smtClean="0"/>
              <a:t>. </a:t>
            </a:r>
            <a:endParaRPr lang="lv-LV" sz="2400" dirty="0" smtClean="0"/>
          </a:p>
          <a:p>
            <a:pPr>
              <a:spcBef>
                <a:spcPts val="1200"/>
              </a:spcBef>
              <a:spcAft>
                <a:spcPts val="1200"/>
              </a:spcAft>
            </a:pPr>
            <a:r>
              <a:rPr lang="lv-LV" sz="2400" dirty="0" smtClean="0"/>
              <a:t>Nav vienotas nostādnes, kādi testi būtu nozīmējami endometrija vēža pacientēm novērošanas slaikā</a:t>
            </a:r>
          </a:p>
          <a:p>
            <a:pPr>
              <a:spcBef>
                <a:spcPts val="1200"/>
              </a:spcBef>
              <a:spcAft>
                <a:spcPts val="1200"/>
              </a:spcAft>
            </a:pPr>
            <a:r>
              <a:rPr lang="en-US" sz="2400" dirty="0" smtClean="0"/>
              <a:t>Society </a:t>
            </a:r>
            <a:r>
              <a:rPr lang="en-US" sz="2400" dirty="0"/>
              <a:t>for Gynecologic Oncology </a:t>
            </a:r>
            <a:r>
              <a:rPr lang="lv-LV" sz="2400" dirty="0" smtClean="0"/>
              <a:t>rekomendē ginekoloģisku </a:t>
            </a:r>
            <a:r>
              <a:rPr lang="lv-LV" sz="2400" dirty="0" err="1" smtClean="0"/>
              <a:t>bimanuālu</a:t>
            </a:r>
            <a:r>
              <a:rPr lang="lv-LV" sz="2400" dirty="0" smtClean="0"/>
              <a:t> izmeklēšanu katras vizītes laikā, bet nerekomendē rutīnā veikt  C</a:t>
            </a:r>
            <a:r>
              <a:rPr lang="en-US" sz="2400" dirty="0" smtClean="0"/>
              <a:t>A125</a:t>
            </a:r>
            <a:r>
              <a:rPr lang="lv-LV" sz="2400" dirty="0" smtClean="0"/>
              <a:t>, krūškurvja </a:t>
            </a:r>
            <a:r>
              <a:rPr lang="lv-LV" sz="2400" dirty="0" err="1" smtClean="0"/>
              <a:t>Rtg</a:t>
            </a:r>
            <a:r>
              <a:rPr lang="lv-LV" sz="2400" dirty="0" smtClean="0"/>
              <a:t> un maksts citoloģiju. </a:t>
            </a:r>
          </a:p>
          <a:p>
            <a:pPr>
              <a:spcBef>
                <a:spcPts val="1200"/>
              </a:spcBef>
              <a:spcAft>
                <a:spcPts val="1200"/>
              </a:spcAft>
            </a:pPr>
            <a:r>
              <a:rPr lang="en-US" sz="2400" dirty="0" smtClean="0"/>
              <a:t>European </a:t>
            </a:r>
            <a:r>
              <a:rPr lang="en-US" sz="2400" dirty="0"/>
              <a:t>Society for Medical Oncology </a:t>
            </a:r>
            <a:r>
              <a:rPr lang="lv-LV" sz="2400" dirty="0" smtClean="0"/>
              <a:t>rekomendē tikai klīnisku izmeklēšanu </a:t>
            </a:r>
            <a:endParaRPr lang="lv-LV" sz="2400" dirty="0"/>
          </a:p>
        </p:txBody>
      </p:sp>
    </p:spTree>
    <p:extLst>
      <p:ext uri="{BB962C8B-B14F-4D97-AF65-F5344CB8AC3E}">
        <p14:creationId xmlns:p14="http://schemas.microsoft.com/office/powerpoint/2010/main" val="1799938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51" y="1464906"/>
            <a:ext cx="11822956" cy="4525445"/>
          </a:xfrm>
        </p:spPr>
        <p:txBody>
          <a:bodyPr>
            <a:noAutofit/>
          </a:bodyPr>
          <a:lstStyle/>
          <a:p>
            <a:pPr>
              <a:lnSpc>
                <a:spcPct val="100000"/>
              </a:lnSpc>
              <a:spcAft>
                <a:spcPts val="600"/>
              </a:spcAft>
            </a:pPr>
            <a:r>
              <a:rPr lang="lv-LV" sz="2200" dirty="0" smtClean="0"/>
              <a:t>ENDCAT uz šo brīdi ir vienīgais </a:t>
            </a:r>
            <a:r>
              <a:rPr lang="lv-LV" sz="2200" dirty="0" err="1" smtClean="0"/>
              <a:t>rand</a:t>
            </a:r>
            <a:r>
              <a:rPr lang="lv-LV" sz="2200" dirty="0" smtClean="0"/>
              <a:t>. pētījums pacientu novērošanā pēc endometrija vēža terapijas</a:t>
            </a:r>
          </a:p>
          <a:p>
            <a:pPr>
              <a:lnSpc>
                <a:spcPct val="100000"/>
              </a:lnSpc>
              <a:spcAft>
                <a:spcPts val="600"/>
              </a:spcAft>
            </a:pPr>
            <a:r>
              <a:rPr lang="lv-LV" sz="2200" dirty="0" smtClean="0"/>
              <a:t>Pētījumā tika iekļautas </a:t>
            </a:r>
            <a:r>
              <a:rPr lang="en-US" sz="2200" dirty="0" smtClean="0"/>
              <a:t>259 pa</a:t>
            </a:r>
            <a:r>
              <a:rPr lang="lv-LV" sz="2200" dirty="0" err="1" smtClean="0"/>
              <a:t>cientes</a:t>
            </a:r>
            <a:r>
              <a:rPr lang="lv-LV" sz="2200" dirty="0" smtClean="0"/>
              <a:t>, visas stadijas</a:t>
            </a:r>
          </a:p>
          <a:p>
            <a:pPr>
              <a:lnSpc>
                <a:spcPct val="100000"/>
              </a:lnSpc>
              <a:spcAft>
                <a:spcPts val="600"/>
              </a:spcAft>
            </a:pPr>
            <a:r>
              <a:rPr lang="lv-LV" sz="2200" dirty="0" smtClean="0"/>
              <a:t>Pacientes </a:t>
            </a:r>
            <a:r>
              <a:rPr lang="lv-LV" sz="2200" dirty="0" err="1" smtClean="0"/>
              <a:t>randomizētas</a:t>
            </a:r>
            <a:r>
              <a:rPr lang="lv-LV" sz="2200" dirty="0" smtClean="0"/>
              <a:t> novērošanai telefonintervijā, kuru veic māsiņa vai standarta novērošana Primārie pētījuma mērķi bija pacientu psiholoģiskais stāvoklis un apmierinātība ar informācijas pasniegšanu</a:t>
            </a:r>
          </a:p>
          <a:p>
            <a:pPr>
              <a:lnSpc>
                <a:spcPct val="100000"/>
              </a:lnSpc>
              <a:spcAft>
                <a:spcPts val="600"/>
              </a:spcAft>
            </a:pPr>
            <a:r>
              <a:rPr lang="lv-LV" sz="2200" dirty="0" smtClean="0"/>
              <a:t>Sekundārie mērķi ietvēra apmierinātību ar novērošanas servisu, dzīves kvalitāti, izmaksu efektivitāti un laiks līdz recidīva diagnostikai</a:t>
            </a:r>
          </a:p>
          <a:p>
            <a:pPr marL="0" indent="0">
              <a:lnSpc>
                <a:spcPct val="100000"/>
              </a:lnSpc>
              <a:spcAft>
                <a:spcPts val="600"/>
              </a:spcAft>
              <a:buNone/>
            </a:pPr>
            <a:r>
              <a:rPr lang="lv-LV" sz="2200" b="1" u="sng" dirty="0" smtClean="0"/>
              <a:t>Rezultātā:</a:t>
            </a:r>
          </a:p>
          <a:p>
            <a:pPr marL="0" indent="0">
              <a:lnSpc>
                <a:spcPct val="100000"/>
              </a:lnSpc>
              <a:spcAft>
                <a:spcPts val="600"/>
              </a:spcAft>
              <a:buNone/>
            </a:pPr>
            <a:r>
              <a:rPr lang="lv-LV" sz="2200" dirty="0" smtClean="0"/>
              <a:t>Māsiņu telefonintervijas neuzrādīja sliktākus rezultātus attiecībā pret standarta aprūpi psiholoģiskajā pacienta stāvoklī, pacienta apmierinātībā un dzīves kvalitātē, tāpat arī nebija atšķirību recidīva diagnostikā</a:t>
            </a:r>
          </a:p>
        </p:txBody>
      </p:sp>
      <p:pic>
        <p:nvPicPr>
          <p:cNvPr id="5" name="Picture 4"/>
          <p:cNvPicPr>
            <a:picLocks noChangeAspect="1"/>
          </p:cNvPicPr>
          <p:nvPr/>
        </p:nvPicPr>
        <p:blipFill>
          <a:blip r:embed="rId2"/>
          <a:stretch>
            <a:fillRect/>
          </a:stretch>
        </p:blipFill>
        <p:spPr>
          <a:xfrm>
            <a:off x="157550" y="157356"/>
            <a:ext cx="9348536" cy="1186252"/>
          </a:xfrm>
          <a:prstGeom prst="rect">
            <a:avLst/>
          </a:prstGeom>
        </p:spPr>
      </p:pic>
    </p:spTree>
    <p:extLst>
      <p:ext uri="{BB962C8B-B14F-4D97-AF65-F5344CB8AC3E}">
        <p14:creationId xmlns:p14="http://schemas.microsoft.com/office/powerpoint/2010/main" val="3343234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199"/>
            <a:ext cx="11425269" cy="576263"/>
          </a:xfrm>
        </p:spPr>
        <p:txBody>
          <a:bodyPr/>
          <a:lstStyle/>
          <a:p>
            <a:pPr algn="ctr"/>
            <a:r>
              <a:rPr lang="lv-LV" dirty="0" smtClean="0"/>
              <a:t>Olnīcu vēzis</a:t>
            </a:r>
            <a:endParaRPr lang="lv-LV" dirty="0"/>
          </a:p>
        </p:txBody>
      </p:sp>
      <p:sp>
        <p:nvSpPr>
          <p:cNvPr id="3" name="Content Placeholder 2"/>
          <p:cNvSpPr>
            <a:spLocks noGrp="1"/>
          </p:cNvSpPr>
          <p:nvPr>
            <p:ph idx="1"/>
          </p:nvPr>
        </p:nvSpPr>
        <p:spPr>
          <a:xfrm>
            <a:off x="307910" y="1296955"/>
            <a:ext cx="11045890" cy="4880008"/>
          </a:xfrm>
        </p:spPr>
        <p:txBody>
          <a:bodyPr>
            <a:normAutofit/>
          </a:bodyPr>
          <a:lstStyle/>
          <a:p>
            <a:r>
              <a:rPr lang="lv-LV" sz="2400" dirty="0" smtClean="0"/>
              <a:t>Aptuveni 70% </a:t>
            </a:r>
            <a:r>
              <a:rPr lang="lv-LV" sz="2400" dirty="0"/>
              <a:t>olnīcu vēža </a:t>
            </a:r>
            <a:r>
              <a:rPr lang="lv-LV" sz="2400" dirty="0" smtClean="0"/>
              <a:t>gadījumu III/IV stadijām tiks novērots recidīvs </a:t>
            </a:r>
          </a:p>
          <a:p>
            <a:r>
              <a:rPr lang="en-US" sz="2400" dirty="0" smtClean="0"/>
              <a:t>CA125 </a:t>
            </a:r>
            <a:r>
              <a:rPr lang="lv-LV" sz="2400" dirty="0" smtClean="0"/>
              <a:t>tiek uzskatīts kā labākais recidīva diagnostikā</a:t>
            </a:r>
          </a:p>
          <a:p>
            <a:r>
              <a:rPr lang="en-US" sz="2400" dirty="0" smtClean="0"/>
              <a:t>National </a:t>
            </a:r>
            <a:r>
              <a:rPr lang="en-US" sz="2400" dirty="0"/>
              <a:t>Cancer Institute consensus </a:t>
            </a:r>
            <a:r>
              <a:rPr lang="lv-LV" sz="2400" dirty="0" smtClean="0"/>
              <a:t>paredz, ka CA125 ir jāiekļauj rutīnas vizītēs visām </a:t>
            </a:r>
            <a:r>
              <a:rPr lang="lv-LV" sz="2400" dirty="0" err="1" smtClean="0"/>
              <a:t>asimptomātikajām</a:t>
            </a:r>
            <a:r>
              <a:rPr lang="lv-LV" sz="2400" dirty="0" smtClean="0"/>
              <a:t> pacientēm</a:t>
            </a:r>
          </a:p>
          <a:p>
            <a:r>
              <a:rPr lang="lv-LV" sz="2400" dirty="0" err="1" smtClean="0"/>
              <a:t>Preklīnisks</a:t>
            </a:r>
            <a:r>
              <a:rPr lang="lv-LV" sz="2400" dirty="0" smtClean="0"/>
              <a:t> CA125 pieaugums ir novērojams vairākus mēnešus pirms klīniskajām izpausmēm</a:t>
            </a:r>
          </a:p>
          <a:p>
            <a:r>
              <a:rPr lang="lv-LV" sz="2400" dirty="0" smtClean="0"/>
              <a:t>HE4 pagaidām nav iekļauts nevienā novērošanas protokolā, kaut arī ļauj to diagnosticēt agrīnāk par CA125</a:t>
            </a:r>
          </a:p>
        </p:txBody>
      </p:sp>
    </p:spTree>
    <p:extLst>
      <p:ext uri="{BB962C8B-B14F-4D97-AF65-F5344CB8AC3E}">
        <p14:creationId xmlns:p14="http://schemas.microsoft.com/office/powerpoint/2010/main" val="3973962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60" y="1685695"/>
            <a:ext cx="7473820" cy="4351338"/>
          </a:xfrm>
        </p:spPr>
        <p:txBody>
          <a:bodyPr>
            <a:noAutofit/>
          </a:bodyPr>
          <a:lstStyle/>
          <a:p>
            <a:r>
              <a:rPr lang="lv-LV" sz="2200" dirty="0" smtClean="0"/>
              <a:t>Nav atšķirības pacienšu dzīvildzē, vai ķīmijterapija tiek uzsākta tūlīt pēc CA125 kāpuma, vai tiek ievērota nogaidoša taktika līdz simptomu parādīšanās brīdim</a:t>
            </a:r>
          </a:p>
          <a:p>
            <a:r>
              <a:rPr lang="lv-LV" sz="2200" dirty="0" smtClean="0"/>
              <a:t>Pētījumā tika pierādīta labāka dzīves kvalitāte un mazāks kopējais saņemto ķīmijterapiju kursu skaits</a:t>
            </a:r>
          </a:p>
          <a:p>
            <a:r>
              <a:rPr lang="lv-LV" sz="2200" dirty="0" smtClean="0"/>
              <a:t>Netika novērota dzīvildzes pagarināšanās tām sievietēm, kuras tika rutīnā novērotas ar CA125</a:t>
            </a:r>
          </a:p>
          <a:p>
            <a:r>
              <a:rPr lang="lv-LV" sz="2200" dirty="0" smtClean="0"/>
              <a:t>Sievietes, kurām regulāri veica CA125 mērījumus, biežāk tika nozīmēta ķīmijterapija un vairāk ārstēšanas izraisītu komplikāciju</a:t>
            </a:r>
          </a:p>
          <a:p>
            <a:r>
              <a:rPr lang="lv-LV" sz="2200" dirty="0" smtClean="0"/>
              <a:t>CA125 novērošanas nozīme rutīnā nav viennozīmīgi vērtējama</a:t>
            </a:r>
          </a:p>
          <a:p>
            <a:r>
              <a:rPr lang="lv-LV" sz="2200" dirty="0" smtClean="0"/>
              <a:t>Taču ir nepieciešama tūlītēja simptomātisku pacienšu izmeklēšana </a:t>
            </a:r>
          </a:p>
        </p:txBody>
      </p:sp>
      <p:pic>
        <p:nvPicPr>
          <p:cNvPr id="5" name="Picture 4"/>
          <p:cNvPicPr>
            <a:picLocks noChangeAspect="1"/>
          </p:cNvPicPr>
          <p:nvPr/>
        </p:nvPicPr>
        <p:blipFill>
          <a:blip r:embed="rId2"/>
          <a:stretch>
            <a:fillRect/>
          </a:stretch>
        </p:blipFill>
        <p:spPr>
          <a:xfrm>
            <a:off x="132960" y="177926"/>
            <a:ext cx="10718541" cy="1339818"/>
          </a:xfrm>
          <a:prstGeom prst="rect">
            <a:avLst/>
          </a:prstGeom>
        </p:spPr>
      </p:pic>
      <p:pic>
        <p:nvPicPr>
          <p:cNvPr id="9218" name="Picture 2" descr="Attēlu rezultāti vaicājumam “Rustin gor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892" y="1685695"/>
            <a:ext cx="3632654" cy="289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242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04" y="449969"/>
            <a:ext cx="11425269" cy="576263"/>
          </a:xfrm>
        </p:spPr>
        <p:txBody>
          <a:bodyPr/>
          <a:lstStyle/>
          <a:p>
            <a:pPr algn="ctr"/>
            <a:r>
              <a:rPr lang="lv-LV" dirty="0" smtClean="0"/>
              <a:t>Dzemdes kakla vēzis</a:t>
            </a:r>
            <a:endParaRPr lang="lv-LV" dirty="0"/>
          </a:p>
        </p:txBody>
      </p:sp>
      <p:sp>
        <p:nvSpPr>
          <p:cNvPr id="3" name="Content Placeholder 2"/>
          <p:cNvSpPr>
            <a:spLocks noGrp="1"/>
          </p:cNvSpPr>
          <p:nvPr>
            <p:ph idx="1"/>
          </p:nvPr>
        </p:nvSpPr>
        <p:spPr>
          <a:xfrm>
            <a:off x="233265" y="1203649"/>
            <a:ext cx="11120535" cy="4973314"/>
          </a:xfrm>
        </p:spPr>
        <p:txBody>
          <a:bodyPr>
            <a:normAutofit/>
          </a:bodyPr>
          <a:lstStyle/>
          <a:p>
            <a:pPr>
              <a:spcAft>
                <a:spcPts val="1200"/>
              </a:spcAft>
            </a:pPr>
            <a:r>
              <a:rPr lang="en-US" sz="2400" dirty="0" smtClean="0"/>
              <a:t>291</a:t>
            </a:r>
            <a:r>
              <a:rPr lang="lv-LV" sz="2400" dirty="0"/>
              <a:t> </a:t>
            </a:r>
            <a:r>
              <a:rPr lang="lv-LV" sz="2400" dirty="0" smtClean="0"/>
              <a:t>gadījumu auditā  Velsā tika konstatēts, ka 7 no 47 recidīva gadījumiem tika konstatēti rutīnas novērošanā un tikai 2 no tiem bija asimptomātiski</a:t>
            </a:r>
          </a:p>
          <a:p>
            <a:pPr>
              <a:spcAft>
                <a:spcPts val="1200"/>
              </a:spcAft>
            </a:pPr>
            <a:r>
              <a:rPr lang="lv-LV" sz="2400" dirty="0" smtClean="0"/>
              <a:t>Dzemdes kakla citoloģiskā izmeklēšana tiek veikta pēc dzemdes kakla </a:t>
            </a:r>
            <a:r>
              <a:rPr lang="lv-LV" sz="2400" dirty="0" err="1" smtClean="0"/>
              <a:t>elektroekscīzijām</a:t>
            </a:r>
            <a:r>
              <a:rPr lang="lv-LV" sz="2400" dirty="0" smtClean="0"/>
              <a:t> pacientēm ar dzemdes kakla vēzi agrīnās stadijās lielākajā daļā valstu</a:t>
            </a:r>
          </a:p>
          <a:p>
            <a:pPr>
              <a:spcAft>
                <a:spcPts val="1200"/>
              </a:spcAft>
            </a:pPr>
            <a:r>
              <a:rPr lang="lv-LV" sz="2400" dirty="0" smtClean="0"/>
              <a:t>Citoloģija netiek rekomendēta pēc staru terapijas augstā viltus pozitīvo gadījumu dēļ</a:t>
            </a:r>
          </a:p>
        </p:txBody>
      </p:sp>
    </p:spTree>
    <p:extLst>
      <p:ext uri="{BB962C8B-B14F-4D97-AF65-F5344CB8AC3E}">
        <p14:creationId xmlns:p14="http://schemas.microsoft.com/office/powerpoint/2010/main" val="2203353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41" y="1399592"/>
            <a:ext cx="11036559" cy="4777371"/>
          </a:xfrm>
        </p:spPr>
        <p:txBody>
          <a:bodyPr>
            <a:normAutofit/>
          </a:bodyPr>
          <a:lstStyle/>
          <a:p>
            <a:pPr>
              <a:spcAft>
                <a:spcPts val="1200"/>
              </a:spcAft>
            </a:pPr>
            <a:r>
              <a:rPr lang="lv-LV" sz="2400" dirty="0" smtClean="0"/>
              <a:t>Sistēmiskā 17 retrospektīvu pētījumu analīzē tika konstatēti nepietiekami pierādījumi tam, ka onkocitoloģiskā izmeklēšana pēc totālas </a:t>
            </a:r>
            <a:r>
              <a:rPr lang="lv-LV" sz="2400" dirty="0" err="1" smtClean="0"/>
              <a:t>histerektomijas</a:t>
            </a:r>
            <a:r>
              <a:rPr lang="lv-LV" sz="2400" dirty="0" smtClean="0"/>
              <a:t> uzlabo dzemdes kakla vēža recidīva diagnostiku</a:t>
            </a:r>
          </a:p>
          <a:p>
            <a:pPr>
              <a:spcAft>
                <a:spcPts val="1200"/>
              </a:spcAft>
            </a:pPr>
            <a:r>
              <a:rPr lang="lv-LV" sz="2400" dirty="0" smtClean="0"/>
              <a:t>Tāpat arī radioloģisko izmeklējumu izmantošana rutīnas novērošanā </a:t>
            </a:r>
            <a:r>
              <a:rPr lang="lv-LV" sz="2400" dirty="0" err="1" smtClean="0"/>
              <a:t>asimptomātiskām</a:t>
            </a:r>
            <a:r>
              <a:rPr lang="lv-LV" sz="2400" dirty="0" smtClean="0"/>
              <a:t> pacientēm netiek rekomendēta</a:t>
            </a:r>
          </a:p>
          <a:p>
            <a:pPr>
              <a:spcAft>
                <a:spcPts val="1200"/>
              </a:spcAft>
            </a:pPr>
            <a:r>
              <a:rPr lang="lv-LV" sz="2400" dirty="0" smtClean="0"/>
              <a:t>Rutīnas PET/CT izmantošana neattaisno izmaksu-efektivitātes ziņā recidīvu diagnostiku ne agrīnu stadiju, ne arī vēlīnu stadiju gadījumā</a:t>
            </a:r>
          </a:p>
          <a:p>
            <a:pPr>
              <a:spcAft>
                <a:spcPts val="1200"/>
              </a:spcAft>
            </a:pPr>
            <a:r>
              <a:rPr lang="en-US" sz="2400" dirty="0" smtClean="0"/>
              <a:t>HPV</a:t>
            </a:r>
            <a:r>
              <a:rPr lang="lv-LV" sz="2400" dirty="0" smtClean="0"/>
              <a:t> varētu nākotnē būt loma pacienšu novērošanā</a:t>
            </a:r>
            <a:endParaRPr lang="lv-LV" sz="2400" dirty="0"/>
          </a:p>
        </p:txBody>
      </p:sp>
      <p:pic>
        <p:nvPicPr>
          <p:cNvPr id="5" name="Picture 4"/>
          <p:cNvPicPr>
            <a:picLocks noChangeAspect="1"/>
          </p:cNvPicPr>
          <p:nvPr/>
        </p:nvPicPr>
        <p:blipFill>
          <a:blip r:embed="rId2"/>
          <a:stretch>
            <a:fillRect/>
          </a:stretch>
        </p:blipFill>
        <p:spPr>
          <a:xfrm>
            <a:off x="106112" y="133170"/>
            <a:ext cx="10478308" cy="991774"/>
          </a:xfrm>
          <a:prstGeom prst="rect">
            <a:avLst/>
          </a:prstGeom>
        </p:spPr>
      </p:pic>
    </p:spTree>
    <p:extLst>
      <p:ext uri="{BB962C8B-B14F-4D97-AF65-F5344CB8AC3E}">
        <p14:creationId xmlns:p14="http://schemas.microsoft.com/office/powerpoint/2010/main" val="3111930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512"/>
            <a:ext cx="11425269" cy="576263"/>
          </a:xfrm>
        </p:spPr>
        <p:txBody>
          <a:bodyPr/>
          <a:lstStyle/>
          <a:p>
            <a:pPr algn="ctr"/>
            <a:r>
              <a:rPr lang="lv-LV" dirty="0" smtClean="0"/>
              <a:t>Pētījumi, kas šobrīd tiek veikti</a:t>
            </a:r>
            <a:endParaRPr lang="lv-LV" dirty="0"/>
          </a:p>
        </p:txBody>
      </p:sp>
      <p:sp>
        <p:nvSpPr>
          <p:cNvPr id="3" name="Content Placeholder 2"/>
          <p:cNvSpPr>
            <a:spLocks noGrp="1"/>
          </p:cNvSpPr>
          <p:nvPr>
            <p:ph idx="1"/>
          </p:nvPr>
        </p:nvSpPr>
        <p:spPr>
          <a:xfrm>
            <a:off x="289249" y="1334278"/>
            <a:ext cx="11476653" cy="5253134"/>
          </a:xfrm>
        </p:spPr>
        <p:txBody>
          <a:bodyPr>
            <a:normAutofit/>
          </a:bodyPr>
          <a:lstStyle/>
          <a:p>
            <a:r>
              <a:rPr lang="en-US" sz="2400" b="1" dirty="0" smtClean="0"/>
              <a:t>ENDCAT </a:t>
            </a:r>
            <a:r>
              <a:rPr lang="lv-LV" sz="2400" dirty="0" smtClean="0"/>
              <a:t>endometrija vēža pacienšu novērošana</a:t>
            </a:r>
          </a:p>
          <a:p>
            <a:r>
              <a:rPr lang="en-US" sz="2400" b="1" dirty="0" smtClean="0"/>
              <a:t>ENSURE </a:t>
            </a:r>
            <a:r>
              <a:rPr lang="lv-LV" sz="2400" dirty="0" smtClean="0"/>
              <a:t>slimnīcā veiktas 4 vizītes 3 gadu laikā  pret standarta aprūpi 10-13 vizītēm 5 gadu laikā pacientēm ar zema riska endometrija vēzi</a:t>
            </a:r>
          </a:p>
          <a:p>
            <a:r>
              <a:rPr lang="en-US" sz="2400" b="1" dirty="0"/>
              <a:t>OPAL </a:t>
            </a:r>
            <a:r>
              <a:rPr lang="lv-LV" sz="2400" b="1" dirty="0" smtClean="0"/>
              <a:t> </a:t>
            </a:r>
            <a:r>
              <a:rPr lang="lv-LV" sz="2400" dirty="0" smtClean="0"/>
              <a:t>Dāņu pētījums 4 vēža centros, endometrija vēža pacientes ar zemu un vidēju recidīva risku. 8 ambulatoras vizītes 3 gados pret standarta aprūpi</a:t>
            </a:r>
            <a:r>
              <a:rPr lang="en-US" sz="2400" dirty="0" smtClean="0"/>
              <a:t>.</a:t>
            </a:r>
            <a:r>
              <a:rPr lang="lv-LV" sz="2400" dirty="0" smtClean="0"/>
              <a:t> Izglītoti par recidīva simptomiem, ir nozīmēta uzticības persona, kurai var zvanīt</a:t>
            </a:r>
          </a:p>
          <a:p>
            <a:r>
              <a:rPr lang="en-US" sz="2400" b="1" dirty="0"/>
              <a:t>TOPCAT-G</a:t>
            </a:r>
            <a:r>
              <a:rPr lang="en-US" sz="2400" dirty="0"/>
              <a:t> </a:t>
            </a:r>
            <a:r>
              <a:rPr lang="lv-LV" sz="2400" dirty="0" smtClean="0"/>
              <a:t>Velsas priekšizpēte uz 50 pacientēm.</a:t>
            </a:r>
            <a:r>
              <a:rPr lang="lv-LV" sz="2400" dirty="0"/>
              <a:t> </a:t>
            </a:r>
            <a:r>
              <a:rPr lang="lv-LV" sz="2400" dirty="0" smtClean="0"/>
              <a:t>Pacientes ar dažādiem ginekoloģiskajiem audzējiem, lai novērtētu pacientu apmierinātību ar telefonintervijām</a:t>
            </a:r>
          </a:p>
          <a:p>
            <a:r>
              <a:rPr lang="lv-LV" sz="2400" dirty="0" smtClean="0"/>
              <a:t> </a:t>
            </a:r>
            <a:r>
              <a:rPr lang="en-US" sz="2400" dirty="0"/>
              <a:t>TOTEM </a:t>
            </a:r>
            <a:r>
              <a:rPr lang="lv-LV" sz="2400" dirty="0" err="1" smtClean="0"/>
              <a:t>prospektīvs</a:t>
            </a:r>
            <a:r>
              <a:rPr lang="lv-LV" sz="2400" dirty="0" smtClean="0"/>
              <a:t>, </a:t>
            </a:r>
            <a:r>
              <a:rPr lang="lv-LV" sz="2400" dirty="0" err="1" smtClean="0"/>
              <a:t>randomizēts</a:t>
            </a:r>
            <a:r>
              <a:rPr lang="lv-LV" sz="2400" dirty="0" smtClean="0"/>
              <a:t> pētījums</a:t>
            </a:r>
            <a:r>
              <a:rPr lang="en-US" sz="2400" dirty="0" smtClean="0"/>
              <a:t> It</a:t>
            </a:r>
            <a:r>
              <a:rPr lang="lv-LV" sz="2400" dirty="0" err="1" smtClean="0"/>
              <a:t>ālijā</a:t>
            </a:r>
            <a:r>
              <a:rPr lang="lv-LV" sz="2400" dirty="0" smtClean="0"/>
              <a:t> un Francijā</a:t>
            </a:r>
            <a:r>
              <a:rPr lang="en-US" sz="2400" dirty="0" smtClean="0"/>
              <a:t>. </a:t>
            </a:r>
            <a:r>
              <a:rPr lang="lv-LV" sz="2400" dirty="0" smtClean="0"/>
              <a:t>Pacientes ar endometrija vēžiem – tiek pārbaudīts intensīvas novērošanas protokols</a:t>
            </a:r>
            <a:r>
              <a:rPr lang="lv-LV" sz="2400" dirty="0"/>
              <a:t> </a:t>
            </a:r>
            <a:r>
              <a:rPr lang="lv-LV" sz="2400" dirty="0" smtClean="0"/>
              <a:t>(paredzamais pacientu apjoms </a:t>
            </a:r>
            <a:r>
              <a:rPr lang="en-US" sz="2400" dirty="0" smtClean="0"/>
              <a:t>2300</a:t>
            </a:r>
            <a:r>
              <a:rPr lang="lv-LV" sz="2400" dirty="0" smtClean="0"/>
              <a:t>). Primārais mērķis kopējā dzīvildze un no slimības brīvais intervāls un dzīves kvalitāte</a:t>
            </a:r>
          </a:p>
          <a:p>
            <a:endParaRPr lang="lv-LV" sz="2400" dirty="0" smtClean="0"/>
          </a:p>
        </p:txBody>
      </p:sp>
    </p:spTree>
    <p:extLst>
      <p:ext uri="{BB962C8B-B14F-4D97-AF65-F5344CB8AC3E}">
        <p14:creationId xmlns:p14="http://schemas.microsoft.com/office/powerpoint/2010/main" val="354256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158" y="1733850"/>
            <a:ext cx="11280711" cy="5432059"/>
          </a:xfrm>
        </p:spPr>
        <p:txBody>
          <a:bodyPr>
            <a:normAutofit/>
          </a:bodyPr>
          <a:lstStyle/>
          <a:p>
            <a:pPr marL="0" indent="0">
              <a:buNone/>
            </a:pPr>
            <a:r>
              <a:rPr lang="lv-LV" sz="2400" dirty="0" smtClean="0"/>
              <a:t>	Meta-analīze no </a:t>
            </a:r>
            <a:r>
              <a:rPr lang="en-US" sz="2400" dirty="0" smtClean="0">
                <a:latin typeface="Arial" panose="020B0604020202020204" pitchFamily="34" charset="0"/>
                <a:cs typeface="Arial" panose="020B0604020202020204" pitchFamily="34" charset="0"/>
              </a:rPr>
              <a:t>46</a:t>
            </a:r>
            <a:r>
              <a:rPr lang="en-US" sz="2400" dirty="0" smtClean="0"/>
              <a:t> </a:t>
            </a:r>
            <a:r>
              <a:rPr lang="lv-LV" sz="2400" dirty="0" err="1" smtClean="0"/>
              <a:t>randomizētiem</a:t>
            </a:r>
            <a:r>
              <a:rPr lang="lv-LV" sz="2400" dirty="0" smtClean="0"/>
              <a:t> pētījumiem </a:t>
            </a:r>
            <a:r>
              <a:rPr lang="en-US" sz="2400" dirty="0" smtClean="0"/>
              <a:t> </a:t>
            </a:r>
            <a:r>
              <a:rPr lang="en-US" sz="2400" dirty="0">
                <a:latin typeface="Arial" panose="020B0604020202020204" pitchFamily="34" charset="0"/>
                <a:cs typeface="Arial" panose="020B0604020202020204" pitchFamily="34" charset="0"/>
              </a:rPr>
              <a:t>(19,976 </a:t>
            </a:r>
            <a:r>
              <a:rPr lang="lv-LV" sz="2400" dirty="0" smtClean="0">
                <a:latin typeface="Arial" panose="020B0604020202020204" pitchFamily="34" charset="0"/>
                <a:cs typeface="Arial" panose="020B0604020202020204" pitchFamily="34" charset="0"/>
              </a:rPr>
              <a:t>sieviešu</a:t>
            </a:r>
            <a:r>
              <a:rPr lang="en-US" sz="2400" dirty="0" smtClean="0">
                <a:latin typeface="Arial" panose="020B0604020202020204" pitchFamily="34" charset="0"/>
                <a:cs typeface="Arial" panose="020B0604020202020204" pitchFamily="34" charset="0"/>
              </a:rPr>
              <a:t>)</a:t>
            </a:r>
            <a:endParaRPr lang="lv-LV" sz="2400" dirty="0" smtClean="0">
              <a:latin typeface="Arial" panose="020B0604020202020204" pitchFamily="34" charset="0"/>
              <a:cs typeface="Arial" panose="020B0604020202020204" pitchFamily="34" charset="0"/>
            </a:endParaRPr>
          </a:p>
          <a:p>
            <a:pPr marL="0" indent="0">
              <a:buNone/>
            </a:pPr>
            <a:endParaRPr lang="lv-LV" sz="2400" dirty="0" smtClean="0"/>
          </a:p>
          <a:p>
            <a:pPr marL="0" indent="0">
              <a:buNone/>
            </a:pPr>
            <a:r>
              <a:rPr lang="lv-LV" sz="2400" dirty="0" smtClean="0"/>
              <a:t>            </a:t>
            </a:r>
            <a:r>
              <a:rPr lang="lv-LV" sz="2400" dirty="0" smtClean="0">
                <a:latin typeface="Arial" panose="020B0604020202020204" pitchFamily="34" charset="0"/>
                <a:cs typeface="Arial" panose="020B0604020202020204" pitchFamily="34" charset="0"/>
              </a:rPr>
              <a:t>Lielākajā </a:t>
            </a:r>
            <a:r>
              <a:rPr lang="lv-LV" sz="2400" dirty="0">
                <a:latin typeface="Arial" panose="020B0604020202020204" pitchFamily="34" charset="0"/>
                <a:cs typeface="Arial" panose="020B0604020202020204" pitchFamily="34" charset="0"/>
              </a:rPr>
              <a:t>daļā pētījuma novērošana 3 </a:t>
            </a:r>
            <a:r>
              <a:rPr lang="lv-LV" sz="2400" dirty="0" smtClean="0">
                <a:latin typeface="Arial" panose="020B0604020202020204" pitchFamily="34" charset="0"/>
                <a:cs typeface="Arial" panose="020B0604020202020204" pitchFamily="34" charset="0"/>
              </a:rPr>
              <a:t>mēneši līdz </a:t>
            </a:r>
            <a:r>
              <a:rPr lang="lv-LV" sz="2400" dirty="0">
                <a:latin typeface="Arial" panose="020B0604020202020204" pitchFamily="34" charset="0"/>
                <a:cs typeface="Arial" panose="020B0604020202020204" pitchFamily="34" charset="0"/>
              </a:rPr>
              <a:t>3 </a:t>
            </a:r>
            <a:r>
              <a:rPr lang="lv-LV" sz="2400" dirty="0" smtClean="0">
                <a:latin typeface="Arial" panose="020B0604020202020204" pitchFamily="34" charset="0"/>
                <a:cs typeface="Arial" panose="020B0604020202020204" pitchFamily="34" charset="0"/>
              </a:rPr>
              <a:t>gadi</a:t>
            </a:r>
          </a:p>
          <a:p>
            <a:pPr marL="0" indent="0">
              <a:buNone/>
            </a:pPr>
            <a:endParaRPr lang="lv-LV" sz="2400" dirty="0" smtClean="0"/>
          </a:p>
          <a:p>
            <a:pPr marL="0" indent="0">
              <a:buNone/>
            </a:pPr>
            <a:r>
              <a:rPr lang="en-US" sz="2400" dirty="0" err="1" smtClean="0"/>
              <a:t>Tibolon</a:t>
            </a:r>
            <a:r>
              <a:rPr lang="lv-LV" sz="2400" dirty="0" smtClean="0"/>
              <a:t>a lietošanas gadījumā lielāks neplānotas asiņošanas risks     R</a:t>
            </a:r>
            <a:r>
              <a:rPr lang="en-US" sz="2400" dirty="0" smtClean="0"/>
              <a:t>R 2.79</a:t>
            </a:r>
            <a:endParaRPr lang="lv-LV" sz="2400" dirty="0" smtClean="0"/>
          </a:p>
          <a:p>
            <a:pPr marL="0" indent="0">
              <a:buNone/>
            </a:pPr>
            <a:r>
              <a:rPr lang="lv-LV" sz="2400" dirty="0" smtClean="0"/>
              <a:t>Paaugstināts krūts vēža recidīva risks</a:t>
            </a:r>
            <a:r>
              <a:rPr lang="en-US" sz="2400" dirty="0" smtClean="0"/>
              <a:t> </a:t>
            </a:r>
            <a:r>
              <a:rPr lang="lv-LV" sz="2400" dirty="0" smtClean="0"/>
              <a:t>			</a:t>
            </a:r>
            <a:r>
              <a:rPr lang="lv-LV" sz="2400" dirty="0"/>
              <a:t>	</a:t>
            </a:r>
            <a:r>
              <a:rPr lang="lv-LV" sz="2400" dirty="0" smtClean="0"/>
              <a:t>R</a:t>
            </a:r>
            <a:r>
              <a:rPr lang="en-US" sz="2400" dirty="0" smtClean="0"/>
              <a:t>R 1.5</a:t>
            </a:r>
            <a:endParaRPr lang="lv-LV" sz="2400" dirty="0" smtClean="0"/>
          </a:p>
          <a:p>
            <a:pPr marL="0" indent="0">
              <a:buNone/>
            </a:pPr>
            <a:r>
              <a:rPr lang="lv-LV" sz="2400" dirty="0" smtClean="0"/>
              <a:t>Paaugstināts endometrija vēža risks			</a:t>
            </a:r>
            <a:r>
              <a:rPr lang="lv-LV" sz="2400" dirty="0"/>
              <a:t>	</a:t>
            </a:r>
            <a:r>
              <a:rPr lang="lv-LV" sz="2400" dirty="0" smtClean="0"/>
              <a:t> 	R</a:t>
            </a:r>
            <a:r>
              <a:rPr lang="en-US" sz="2400" dirty="0" smtClean="0"/>
              <a:t>R 2.04</a:t>
            </a:r>
            <a:endParaRPr lang="lv-LV" sz="2400" dirty="0" smtClean="0"/>
          </a:p>
        </p:txBody>
      </p:sp>
      <p:pic>
        <p:nvPicPr>
          <p:cNvPr id="4" name="Picture 3"/>
          <p:cNvPicPr>
            <a:picLocks noChangeAspect="1"/>
          </p:cNvPicPr>
          <p:nvPr/>
        </p:nvPicPr>
        <p:blipFill>
          <a:blip r:embed="rId2"/>
          <a:stretch>
            <a:fillRect/>
          </a:stretch>
        </p:blipFill>
        <p:spPr>
          <a:xfrm>
            <a:off x="277489" y="197595"/>
            <a:ext cx="10154136" cy="1032403"/>
          </a:xfrm>
          <a:prstGeom prst="rect">
            <a:avLst/>
          </a:prstGeom>
        </p:spPr>
      </p:pic>
    </p:spTree>
    <p:extLst>
      <p:ext uri="{BB962C8B-B14F-4D97-AF65-F5344CB8AC3E}">
        <p14:creationId xmlns:p14="http://schemas.microsoft.com/office/powerpoint/2010/main" val="3340962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791" y="588844"/>
            <a:ext cx="11425269" cy="576263"/>
          </a:xfrm>
        </p:spPr>
        <p:txBody>
          <a:bodyPr/>
          <a:lstStyle/>
          <a:p>
            <a:r>
              <a:rPr lang="lv-LV" dirty="0" smtClean="0"/>
              <a:t>Novērošanas izmaksu efektivitāte</a:t>
            </a:r>
            <a:endParaRPr lang="lv-LV" dirty="0"/>
          </a:p>
        </p:txBody>
      </p:sp>
      <p:sp>
        <p:nvSpPr>
          <p:cNvPr id="3" name="Content Placeholder 2"/>
          <p:cNvSpPr>
            <a:spLocks noGrp="1"/>
          </p:cNvSpPr>
          <p:nvPr>
            <p:ph idx="1"/>
          </p:nvPr>
        </p:nvSpPr>
        <p:spPr>
          <a:xfrm>
            <a:off x="410547" y="1268962"/>
            <a:ext cx="11196735" cy="5430417"/>
          </a:xfrm>
        </p:spPr>
        <p:txBody>
          <a:bodyPr>
            <a:normAutofit/>
          </a:bodyPr>
          <a:lstStyle/>
          <a:p>
            <a:pPr>
              <a:spcAft>
                <a:spcPts val="1200"/>
              </a:spcAft>
            </a:pPr>
            <a:r>
              <a:rPr lang="lv-LV" sz="2400" dirty="0" smtClean="0"/>
              <a:t>70% no kopējām vēža ārstēšanas izmaksām sastāda novērošana</a:t>
            </a:r>
          </a:p>
          <a:p>
            <a:pPr>
              <a:spcAft>
                <a:spcPts val="1200"/>
              </a:spcAft>
            </a:pPr>
            <a:r>
              <a:rPr lang="en-US" sz="2400" dirty="0"/>
              <a:t>Beaver et al. (2009) </a:t>
            </a:r>
            <a:r>
              <a:rPr lang="lv-LV" sz="2400" dirty="0" smtClean="0"/>
              <a:t>ziņoja par māsiņu telefoninterviju krūts vēža pacientēm palīdzēja ietaupīt pacientēm gan laiku, gan naudu, bet bija dārgāk Anglijas Nacionālajam Veselības dienestam, jo telefonintervijām bija nepieciešams vairāk laika un intervijas veica augsti kvalificētas māsas</a:t>
            </a:r>
          </a:p>
          <a:p>
            <a:pPr>
              <a:spcAft>
                <a:spcPts val="1200"/>
              </a:spcAft>
            </a:pPr>
            <a:r>
              <a:rPr lang="en-US" sz="2400" dirty="0" err="1" smtClean="0"/>
              <a:t>Kimman</a:t>
            </a:r>
            <a:r>
              <a:rPr lang="en-US" sz="2400" dirty="0" smtClean="0"/>
              <a:t> </a:t>
            </a:r>
            <a:r>
              <a:rPr lang="en-US" sz="2400" dirty="0"/>
              <a:t>et al. (2011</a:t>
            </a:r>
            <a:r>
              <a:rPr lang="en-US" sz="2400" dirty="0" smtClean="0"/>
              <a:t>)</a:t>
            </a:r>
            <a:r>
              <a:rPr lang="lv-LV" sz="2400" dirty="0" smtClean="0"/>
              <a:t> Nīderlandē veiktā pētījumā ar pacientēm pēc krūts vēža terapijas konstatēja ietaupījumu, māsiņām veicot telefonintervijas </a:t>
            </a:r>
            <a:r>
              <a:rPr lang="en-US" sz="2400" dirty="0" smtClean="0"/>
              <a:t> </a:t>
            </a:r>
            <a:endParaRPr lang="lv-LV" sz="2400" dirty="0" smtClean="0"/>
          </a:p>
          <a:p>
            <a:pPr>
              <a:spcAft>
                <a:spcPts val="1200"/>
              </a:spcAft>
            </a:pPr>
            <a:r>
              <a:rPr lang="en-US" sz="2400" dirty="0" smtClean="0"/>
              <a:t>ENDCAT </a:t>
            </a:r>
            <a:r>
              <a:rPr lang="lv-LV" sz="2400" dirty="0" smtClean="0"/>
              <a:t>(2017) pētījumā māsiņu telefonintervijas Anglijas Nacionālajam Veselības dienestam esot līdzvērtīgas standarta novērošanas izmaksām, bet pacientiem tās ļauj ietaupīt </a:t>
            </a:r>
            <a:r>
              <a:rPr lang="lv-LV" sz="2400" dirty="0" err="1" smtClean="0"/>
              <a:t>laik</a:t>
            </a:r>
            <a:r>
              <a:rPr lang="lv-LV" sz="2400" dirty="0" smtClean="0"/>
              <a:t> </a:t>
            </a:r>
            <a:r>
              <a:rPr lang="lv-LV" sz="2400" dirty="0" err="1" smtClean="0"/>
              <a:t>uun</a:t>
            </a:r>
            <a:r>
              <a:rPr lang="lv-LV" sz="2400" dirty="0" smtClean="0"/>
              <a:t> naudu</a:t>
            </a:r>
          </a:p>
          <a:p>
            <a:pPr>
              <a:spcAft>
                <a:spcPts val="1200"/>
              </a:spcAft>
            </a:pPr>
            <a:r>
              <a:rPr lang="en-US" sz="2400" dirty="0" err="1" smtClean="0"/>
              <a:t>Lanceley</a:t>
            </a:r>
            <a:r>
              <a:rPr lang="en-US" sz="2400" dirty="0" smtClean="0"/>
              <a:t> </a:t>
            </a:r>
            <a:r>
              <a:rPr lang="en-US" sz="2400" dirty="0"/>
              <a:t>et al. (2017) </a:t>
            </a:r>
            <a:r>
              <a:rPr lang="lv-LV" sz="2400" dirty="0" smtClean="0"/>
              <a:t>ziņo par izmaksu samazināšanos, ja novērošanu veic māsiņas, izmantojot telefonintervijas pacientēm ar olnīcu vēzi</a:t>
            </a:r>
          </a:p>
        </p:txBody>
      </p:sp>
    </p:spTree>
    <p:extLst>
      <p:ext uri="{BB962C8B-B14F-4D97-AF65-F5344CB8AC3E}">
        <p14:creationId xmlns:p14="http://schemas.microsoft.com/office/powerpoint/2010/main" val="2270491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3489" y="141388"/>
            <a:ext cx="10928145" cy="5725733"/>
          </a:xfrm>
          <a:prstGeom prst="rect">
            <a:avLst/>
          </a:prstGeom>
        </p:spPr>
      </p:pic>
      <p:pic>
        <p:nvPicPr>
          <p:cNvPr id="6" name="Picture 5"/>
          <p:cNvPicPr>
            <a:picLocks noChangeAspect="1"/>
          </p:cNvPicPr>
          <p:nvPr/>
        </p:nvPicPr>
        <p:blipFill>
          <a:blip r:embed="rId3"/>
          <a:stretch>
            <a:fillRect/>
          </a:stretch>
        </p:blipFill>
        <p:spPr>
          <a:xfrm>
            <a:off x="623488" y="6007080"/>
            <a:ext cx="10928145" cy="545433"/>
          </a:xfrm>
          <a:prstGeom prst="rect">
            <a:avLst/>
          </a:prstGeom>
        </p:spPr>
      </p:pic>
    </p:spTree>
    <p:extLst>
      <p:ext uri="{BB962C8B-B14F-4D97-AF65-F5344CB8AC3E}">
        <p14:creationId xmlns:p14="http://schemas.microsoft.com/office/powerpoint/2010/main" val="11192835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1151" y="288324"/>
            <a:ext cx="8686800" cy="990600"/>
          </a:xfrm>
        </p:spPr>
        <p:txBody>
          <a:bodyPr/>
          <a:lstStyle/>
          <a:p>
            <a:pPr algn="ctr" eaLnBrk="1" hangingPunct="1"/>
            <a:r>
              <a:rPr lang="lv-LV" altLang="lv-LV" sz="3600" dirty="0" smtClean="0"/>
              <a:t>Kopsavilkums par HAT</a:t>
            </a:r>
            <a:endParaRPr lang="en-GB" altLang="lv-LV" sz="1800" dirty="0"/>
          </a:p>
        </p:txBody>
      </p:sp>
      <p:sp>
        <p:nvSpPr>
          <p:cNvPr id="26627" name="Rectangle 3"/>
          <p:cNvSpPr>
            <a:spLocks noGrp="1" noChangeArrowheads="1"/>
          </p:cNvSpPr>
          <p:nvPr>
            <p:ph idx="1"/>
          </p:nvPr>
        </p:nvSpPr>
        <p:spPr>
          <a:xfrm>
            <a:off x="270588" y="1278924"/>
            <a:ext cx="11560628" cy="5029200"/>
          </a:xfrm>
        </p:spPr>
        <p:txBody>
          <a:bodyPr>
            <a:normAutofit/>
          </a:bodyPr>
          <a:lstStyle/>
          <a:p>
            <a:pPr marL="0" indent="0">
              <a:spcBef>
                <a:spcPts val="1200"/>
              </a:spcBef>
              <a:spcAft>
                <a:spcPts val="1200"/>
              </a:spcAft>
              <a:buNone/>
            </a:pPr>
            <a:r>
              <a:rPr lang="lv-LV" altLang="lv-LV" sz="2400" b="1" dirty="0" smtClean="0"/>
              <a:t>Krūts vēzis – </a:t>
            </a:r>
            <a:r>
              <a:rPr lang="lv-LV" altLang="lv-LV" sz="2400" dirty="0" smtClean="0"/>
              <a:t>alternatīvie līdzekļi, dzīves veids, uztura paradumi, antidepresanti un HAT?</a:t>
            </a:r>
            <a:endParaRPr lang="en-GB" altLang="lv-LV" sz="2400" dirty="0"/>
          </a:p>
          <a:p>
            <a:pPr marL="0" indent="0">
              <a:spcBef>
                <a:spcPts val="1200"/>
              </a:spcBef>
              <a:spcAft>
                <a:spcPts val="1200"/>
              </a:spcAft>
              <a:buNone/>
            </a:pPr>
            <a:r>
              <a:rPr lang="lv-LV" altLang="lv-LV" sz="2400" b="1" dirty="0" smtClean="0"/>
              <a:t>Endometrija vēzis </a:t>
            </a:r>
            <a:r>
              <a:rPr lang="lv-LV" altLang="lv-LV" sz="2400" dirty="0" smtClean="0"/>
              <a:t>– HAT drīkst nozīmēt pacientēm ar I/II stadiju </a:t>
            </a:r>
            <a:r>
              <a:rPr lang="en-GB" altLang="lv-LV" sz="2400" dirty="0" smtClean="0"/>
              <a:t>Grade </a:t>
            </a:r>
            <a:r>
              <a:rPr lang="en-GB" altLang="lv-LV" sz="2400" dirty="0">
                <a:latin typeface="Arial" panose="020B0604020202020204" pitchFamily="34" charset="0"/>
                <a:cs typeface="Arial" panose="020B0604020202020204" pitchFamily="34" charset="0"/>
              </a:rPr>
              <a:t>1 </a:t>
            </a:r>
            <a:r>
              <a:rPr lang="lv-LV" altLang="lv-LV" sz="2400" dirty="0">
                <a:latin typeface="Arial" panose="020B0604020202020204" pitchFamily="34" charset="0"/>
                <a:cs typeface="Arial" panose="020B0604020202020204" pitchFamily="34" charset="0"/>
              </a:rPr>
              <a:t>-</a:t>
            </a:r>
            <a:r>
              <a:rPr lang="en-GB" altLang="lv-LV" sz="2400" dirty="0" smtClean="0">
                <a:latin typeface="Arial" panose="020B0604020202020204" pitchFamily="34" charset="0"/>
                <a:cs typeface="Arial" panose="020B0604020202020204" pitchFamily="34" charset="0"/>
              </a:rPr>
              <a:t> </a:t>
            </a:r>
            <a:r>
              <a:rPr lang="en-GB" altLang="lv-LV" sz="2400" dirty="0">
                <a:latin typeface="Arial" panose="020B0604020202020204" pitchFamily="34" charset="0"/>
                <a:cs typeface="Arial" panose="020B0604020202020204" pitchFamily="34" charset="0"/>
              </a:rPr>
              <a:t>2</a:t>
            </a:r>
          </a:p>
          <a:p>
            <a:pPr marL="0" indent="0">
              <a:spcBef>
                <a:spcPts val="1200"/>
              </a:spcBef>
              <a:spcAft>
                <a:spcPts val="1200"/>
              </a:spcAft>
              <a:buNone/>
            </a:pPr>
            <a:r>
              <a:rPr lang="lv-LV" altLang="lv-LV" sz="2400" b="1" dirty="0" smtClean="0"/>
              <a:t>Olnīcu vēzis </a:t>
            </a:r>
            <a:r>
              <a:rPr lang="lv-LV" altLang="lv-LV" sz="2400" dirty="0" smtClean="0"/>
              <a:t>- </a:t>
            </a:r>
            <a:r>
              <a:rPr lang="lv-LV" altLang="lv-LV" sz="2400" dirty="0"/>
              <a:t>HAT drīkst </a:t>
            </a:r>
            <a:r>
              <a:rPr lang="lv-LV" altLang="lv-LV" sz="2400" dirty="0" smtClean="0"/>
              <a:t>nozīmēt (</a:t>
            </a:r>
            <a:r>
              <a:rPr lang="lv-LV" altLang="lv-LV" sz="2400" dirty="0" err="1" smtClean="0"/>
              <a:t>endometroīdu</a:t>
            </a:r>
            <a:r>
              <a:rPr lang="lv-LV" altLang="lv-LV" sz="2400" dirty="0" smtClean="0"/>
              <a:t> un </a:t>
            </a:r>
            <a:r>
              <a:rPr lang="lv-LV" altLang="lv-LV" sz="2400" dirty="0" err="1" smtClean="0"/>
              <a:t>gaiššūnu</a:t>
            </a:r>
            <a:r>
              <a:rPr lang="lv-LV" altLang="lv-LV" sz="2400" dirty="0" smtClean="0"/>
              <a:t> </a:t>
            </a:r>
            <a:r>
              <a:rPr lang="lv-LV" altLang="lv-LV" sz="2400" dirty="0" err="1" smtClean="0"/>
              <a:t>adenokarcinomas</a:t>
            </a:r>
            <a:r>
              <a:rPr lang="lv-LV" altLang="lv-LV" sz="2400" dirty="0" smtClean="0"/>
              <a:t>?) </a:t>
            </a:r>
          </a:p>
          <a:p>
            <a:pPr marL="0" indent="0">
              <a:spcBef>
                <a:spcPts val="1200"/>
              </a:spcBef>
              <a:spcAft>
                <a:spcPts val="1200"/>
              </a:spcAft>
              <a:buNone/>
            </a:pPr>
            <a:r>
              <a:rPr lang="lv-LV" altLang="lv-LV" sz="2400" b="1" dirty="0" smtClean="0"/>
              <a:t>Dzemdes kakla vēzis </a:t>
            </a:r>
            <a:r>
              <a:rPr lang="lv-LV" altLang="lv-LV" sz="2400" dirty="0" smtClean="0"/>
              <a:t>- </a:t>
            </a:r>
            <a:r>
              <a:rPr lang="lv-LV" altLang="lv-LV" sz="2400" dirty="0"/>
              <a:t>HAT drīkst nozīmēt </a:t>
            </a:r>
            <a:r>
              <a:rPr lang="lv-LV" altLang="lv-LV" sz="2400" dirty="0" smtClean="0"/>
              <a:t>(</a:t>
            </a:r>
            <a:r>
              <a:rPr lang="lv-LV" altLang="lv-LV" sz="2400" dirty="0" err="1" smtClean="0"/>
              <a:t>adenokarcinoma</a:t>
            </a:r>
            <a:r>
              <a:rPr lang="lv-LV" altLang="lv-LV" sz="2400" dirty="0" smtClean="0"/>
              <a:t>?)</a:t>
            </a:r>
          </a:p>
          <a:p>
            <a:pPr marL="0" indent="0">
              <a:spcBef>
                <a:spcPts val="1200"/>
              </a:spcBef>
              <a:spcAft>
                <a:spcPts val="1200"/>
              </a:spcAft>
              <a:buNone/>
            </a:pPr>
            <a:r>
              <a:rPr lang="lv-LV" altLang="lv-LV" sz="2400" b="1" dirty="0" smtClean="0"/>
              <a:t>Maksts, vulvas un olvada vēzis </a:t>
            </a:r>
            <a:r>
              <a:rPr lang="lv-LV" altLang="lv-LV" sz="2400" dirty="0" smtClean="0"/>
              <a:t>- </a:t>
            </a:r>
            <a:r>
              <a:rPr lang="lv-LV" altLang="lv-LV" sz="2400" dirty="0"/>
              <a:t>HAT drīkst nozīmēt </a:t>
            </a:r>
            <a:endParaRPr lang="en-GB" altLang="lv-LV" sz="2400" dirty="0"/>
          </a:p>
        </p:txBody>
      </p:sp>
    </p:spTree>
    <p:extLst>
      <p:ext uri="{BB962C8B-B14F-4D97-AF65-F5344CB8AC3E}">
        <p14:creationId xmlns:p14="http://schemas.microsoft.com/office/powerpoint/2010/main" val="1987200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472" y="1825625"/>
            <a:ext cx="11131421" cy="4351338"/>
          </a:xfrm>
        </p:spPr>
        <p:txBody>
          <a:bodyPr>
            <a:normAutofit/>
          </a:bodyPr>
          <a:lstStyle/>
          <a:p>
            <a:r>
              <a:rPr lang="lv-LV" sz="2400" dirty="0" smtClean="0"/>
              <a:t>Endometrija vēzis – konsultēšana un fizikālā izmeklēšana</a:t>
            </a:r>
          </a:p>
          <a:p>
            <a:r>
              <a:rPr lang="lv-LV" sz="2400" dirty="0" smtClean="0"/>
              <a:t>Olnīcu vēzis – konsultēšana, fizikālā izmeklēšana un CA125???</a:t>
            </a:r>
          </a:p>
          <a:p>
            <a:r>
              <a:rPr lang="lv-LV" sz="2400" dirty="0" smtClean="0"/>
              <a:t>Dzemdes kakla vēzis – konsultēšana un fizikālā izmeklēšana (SCC???)</a:t>
            </a:r>
          </a:p>
          <a:p>
            <a:r>
              <a:rPr lang="lv-LV" sz="2400" dirty="0" smtClean="0"/>
              <a:t>Olnīcu </a:t>
            </a:r>
            <a:r>
              <a:rPr lang="lv-LV" sz="2400" dirty="0" err="1" smtClean="0"/>
              <a:t>granulozo</a:t>
            </a:r>
            <a:r>
              <a:rPr lang="lv-LV" sz="2400" dirty="0" smtClean="0"/>
              <a:t> šūnu vēzis - </a:t>
            </a:r>
            <a:r>
              <a:rPr lang="lv-LV" sz="2400" dirty="0"/>
              <a:t>konsultēšana, fizikālā izmeklēšana un </a:t>
            </a:r>
            <a:r>
              <a:rPr lang="lv-LV" sz="2400" dirty="0" err="1" smtClean="0"/>
              <a:t>Inhibīns-B</a:t>
            </a:r>
            <a:endParaRPr lang="lv-LV" sz="2400" dirty="0" smtClean="0"/>
          </a:p>
          <a:p>
            <a:r>
              <a:rPr lang="lv-LV" sz="2400" dirty="0" err="1"/>
              <a:t>L</a:t>
            </a:r>
            <a:r>
              <a:rPr lang="lv-LV" sz="2400" dirty="0" err="1" smtClean="0"/>
              <a:t>eiomiosarkomas</a:t>
            </a:r>
            <a:r>
              <a:rPr lang="lv-LV" sz="2400" dirty="0" smtClean="0"/>
              <a:t> - </a:t>
            </a:r>
            <a:r>
              <a:rPr lang="lv-LV" sz="2400" dirty="0"/>
              <a:t>konsultēšana un fizikālā </a:t>
            </a:r>
            <a:r>
              <a:rPr lang="lv-LV" sz="2400" dirty="0" smtClean="0"/>
              <a:t>izmeklēšana (CT pirmajās vizītēs???)</a:t>
            </a:r>
          </a:p>
          <a:p>
            <a:r>
              <a:rPr lang="lv-LV" sz="2400" dirty="0" smtClean="0"/>
              <a:t>Vulvas vēzis - </a:t>
            </a:r>
            <a:r>
              <a:rPr lang="lv-LV" sz="2400" dirty="0"/>
              <a:t>konsultēšana un fizikālā izmeklēšana (SCC???)</a:t>
            </a:r>
          </a:p>
          <a:p>
            <a:endParaRPr lang="lv-LV" sz="2400" dirty="0"/>
          </a:p>
          <a:p>
            <a:endParaRPr lang="lv-LV" sz="2400" dirty="0" smtClean="0"/>
          </a:p>
          <a:p>
            <a:endParaRPr lang="lv-LV" sz="2400" dirty="0"/>
          </a:p>
        </p:txBody>
      </p:sp>
      <p:sp>
        <p:nvSpPr>
          <p:cNvPr id="4" name="Rectangle 2"/>
          <p:cNvSpPr>
            <a:spLocks noGrp="1" noChangeArrowheads="1"/>
          </p:cNvSpPr>
          <p:nvPr>
            <p:ph type="title"/>
          </p:nvPr>
        </p:nvSpPr>
        <p:spPr/>
        <p:txBody>
          <a:bodyPr/>
          <a:lstStyle/>
          <a:p>
            <a:pPr algn="ctr" eaLnBrk="1" hangingPunct="1"/>
            <a:r>
              <a:rPr lang="lv-LV" altLang="lv-LV" sz="3600" dirty="0" smtClean="0"/>
              <a:t>Kopsavilkums par novērošanu</a:t>
            </a:r>
            <a:endParaRPr lang="en-GB" altLang="lv-LV" sz="1800" dirty="0"/>
          </a:p>
        </p:txBody>
      </p:sp>
    </p:spTree>
    <p:extLst>
      <p:ext uri="{BB962C8B-B14F-4D97-AF65-F5344CB8AC3E}">
        <p14:creationId xmlns:p14="http://schemas.microsoft.com/office/powerpoint/2010/main" val="38124636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682" y="402448"/>
            <a:ext cx="5693229" cy="1325563"/>
          </a:xfrm>
        </p:spPr>
        <p:txBody>
          <a:bodyPr/>
          <a:lstStyle/>
          <a:p>
            <a:r>
              <a:rPr lang="lv-LV" dirty="0" smtClean="0"/>
              <a:t>Konsultācijas</a:t>
            </a:r>
            <a:endParaRPr lang="lv-LV" dirty="0"/>
          </a:p>
        </p:txBody>
      </p:sp>
      <p:sp>
        <p:nvSpPr>
          <p:cNvPr id="5" name="Content Placeholder 4"/>
          <p:cNvSpPr>
            <a:spLocks noGrp="1"/>
          </p:cNvSpPr>
          <p:nvPr>
            <p:ph idx="1"/>
          </p:nvPr>
        </p:nvSpPr>
        <p:spPr>
          <a:xfrm>
            <a:off x="858743" y="1728011"/>
            <a:ext cx="10233800" cy="4351338"/>
          </a:xfrm>
        </p:spPr>
        <p:txBody>
          <a:bodyPr/>
          <a:lstStyle/>
          <a:p>
            <a:endParaRPr lang="lv-LV" dirty="0" smtClean="0"/>
          </a:p>
          <a:p>
            <a:pPr marL="0" indent="0">
              <a:buNone/>
            </a:pPr>
            <a:r>
              <a:rPr lang="lv-LV" dirty="0">
                <a:solidFill>
                  <a:schemeClr val="tx1"/>
                </a:solidFill>
              </a:rPr>
              <a:t>Māsiņa Ilvija Latvijas Onkoloģijas centrā                   </a:t>
            </a:r>
            <a:r>
              <a:rPr lang="lv-LV" dirty="0" smtClean="0">
                <a:solidFill>
                  <a:schemeClr val="tx1"/>
                </a:solidFill>
              </a:rPr>
              <a:t>  </a:t>
            </a:r>
            <a:r>
              <a:rPr lang="lv-LV" dirty="0">
                <a:solidFill>
                  <a:schemeClr val="tx1"/>
                </a:solidFill>
                <a:latin typeface="Arial" panose="020B0604020202020204" pitchFamily="34" charset="0"/>
                <a:cs typeface="Arial" panose="020B0604020202020204" pitchFamily="34" charset="0"/>
              </a:rPr>
              <a:t>67042238</a:t>
            </a:r>
          </a:p>
          <a:p>
            <a:pPr marL="0" indent="0">
              <a:buNone/>
            </a:pPr>
            <a:endParaRPr lang="lv-LV" dirty="0"/>
          </a:p>
          <a:p>
            <a:pPr marL="0" indent="0">
              <a:buNone/>
            </a:pPr>
            <a:r>
              <a:rPr lang="lv-LV" dirty="0" smtClean="0">
                <a:solidFill>
                  <a:schemeClr val="tx1"/>
                </a:solidFill>
              </a:rPr>
              <a:t>Māsiņa </a:t>
            </a:r>
            <a:r>
              <a:rPr lang="lv-LV" dirty="0">
                <a:solidFill>
                  <a:schemeClr val="tx1"/>
                </a:solidFill>
              </a:rPr>
              <a:t>Veronika </a:t>
            </a:r>
            <a:r>
              <a:rPr lang="lv-LV" dirty="0" err="1">
                <a:solidFill>
                  <a:schemeClr val="tx1"/>
                </a:solidFill>
              </a:rPr>
              <a:t>Onkoklīnikā</a:t>
            </a:r>
            <a:r>
              <a:rPr lang="lv-LV" dirty="0">
                <a:solidFill>
                  <a:schemeClr val="tx1"/>
                </a:solidFill>
              </a:rPr>
              <a:t> Tallinas ielā </a:t>
            </a:r>
            <a:r>
              <a:rPr lang="lv-LV" dirty="0">
                <a:solidFill>
                  <a:schemeClr val="tx1"/>
                </a:solidFill>
                <a:latin typeface="Arial" panose="020B0604020202020204" pitchFamily="34" charset="0"/>
                <a:cs typeface="Arial" panose="020B0604020202020204" pitchFamily="34" charset="0"/>
              </a:rPr>
              <a:t>1</a:t>
            </a:r>
            <a:r>
              <a:rPr lang="lv-LV" dirty="0">
                <a:solidFill>
                  <a:schemeClr val="tx1"/>
                </a:solidFill>
              </a:rPr>
              <a:t>, </a:t>
            </a:r>
            <a:r>
              <a:rPr lang="lv-LV" dirty="0" smtClean="0">
                <a:solidFill>
                  <a:schemeClr val="tx1"/>
                </a:solidFill>
              </a:rPr>
              <a:t>Rīgā     </a:t>
            </a:r>
            <a:r>
              <a:rPr lang="lv-LV" dirty="0" smtClean="0">
                <a:solidFill>
                  <a:schemeClr val="tx1"/>
                </a:solidFill>
                <a:latin typeface="Arial" panose="020B0604020202020204" pitchFamily="34" charset="0"/>
                <a:cs typeface="Arial" panose="020B0604020202020204" pitchFamily="34" charset="0"/>
              </a:rPr>
              <a:t>24508300</a:t>
            </a:r>
            <a:endParaRPr lang="lv-LV"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35" y="365125"/>
            <a:ext cx="10515600" cy="1325563"/>
          </a:xfrm>
        </p:spPr>
        <p:txBody>
          <a:bodyPr>
            <a:normAutofit/>
          </a:bodyPr>
          <a:lstStyle/>
          <a:p>
            <a:pPr algn="ctr"/>
            <a:r>
              <a:rPr lang="lv-LV" sz="3600" dirty="0" smtClean="0"/>
              <a:t>Antidepresanti</a:t>
            </a:r>
            <a:br>
              <a:rPr lang="lv-LV" sz="3600" dirty="0" smtClean="0"/>
            </a:br>
            <a:r>
              <a:rPr lang="lv-LV" sz="3600" dirty="0" smtClean="0"/>
              <a:t>Serotonīna </a:t>
            </a:r>
            <a:r>
              <a:rPr lang="lv-LV" sz="3600" dirty="0" err="1" smtClean="0"/>
              <a:t>atpakaļsaistīšanās</a:t>
            </a:r>
            <a:r>
              <a:rPr lang="lv-LV" sz="3600" dirty="0" smtClean="0"/>
              <a:t> inhibitori</a:t>
            </a:r>
            <a:endParaRPr lang="lv-LV" sz="3600" dirty="0"/>
          </a:p>
        </p:txBody>
      </p:sp>
      <p:sp>
        <p:nvSpPr>
          <p:cNvPr id="3" name="Content Placeholder 2"/>
          <p:cNvSpPr>
            <a:spLocks noGrp="1"/>
          </p:cNvSpPr>
          <p:nvPr>
            <p:ph idx="1"/>
          </p:nvPr>
        </p:nvSpPr>
        <p:spPr>
          <a:xfrm>
            <a:off x="716902" y="2086882"/>
            <a:ext cx="10515600" cy="4351338"/>
          </a:xfrm>
        </p:spPr>
        <p:txBody>
          <a:bodyPr/>
          <a:lstStyle/>
          <a:p>
            <a:r>
              <a:rPr lang="lv-LV" dirty="0" smtClean="0"/>
              <a:t>Efektīvi karstuma viļņu biežuma un intensitātes mazināšanā</a:t>
            </a:r>
          </a:p>
          <a:p>
            <a:r>
              <a:rPr lang="lv-LV" dirty="0" smtClean="0"/>
              <a:t>P</a:t>
            </a:r>
            <a:r>
              <a:rPr lang="en-US" dirty="0" err="1" smtClean="0"/>
              <a:t>aro</a:t>
            </a:r>
            <a:r>
              <a:rPr lang="lv-LV" dirty="0" err="1" smtClean="0"/>
              <a:t>ksetīnam</a:t>
            </a:r>
            <a:r>
              <a:rPr lang="lv-LV" dirty="0" smtClean="0"/>
              <a:t> ir vislabākie rezultāti un visvairāk pētītais karstuma viļņu terapijā (apstiprināts FDA ar šādām indikācijām)</a:t>
            </a:r>
          </a:p>
          <a:p>
            <a:r>
              <a:rPr lang="lv-LV" dirty="0" smtClean="0"/>
              <a:t>V</a:t>
            </a:r>
            <a:r>
              <a:rPr lang="en-US" dirty="0" err="1" smtClean="0"/>
              <a:t>enlafa</a:t>
            </a:r>
            <a:r>
              <a:rPr lang="lv-LV" dirty="0" err="1" smtClean="0"/>
              <a:t>ksīns</a:t>
            </a:r>
            <a:r>
              <a:rPr lang="lv-LV" dirty="0" smtClean="0"/>
              <a:t> serotonīna-</a:t>
            </a:r>
            <a:r>
              <a:rPr lang="lv-LV" dirty="0" err="1" smtClean="0"/>
              <a:t>norepinefrīna</a:t>
            </a:r>
            <a:r>
              <a:rPr lang="lv-LV" dirty="0" smtClean="0"/>
              <a:t> </a:t>
            </a:r>
            <a:r>
              <a:rPr lang="lv-LV" dirty="0" err="1" smtClean="0"/>
              <a:t>atpakaļsaist.inhibitors</a:t>
            </a:r>
            <a:endParaRPr lang="lv-LV" dirty="0"/>
          </a:p>
        </p:txBody>
      </p:sp>
    </p:spTree>
    <p:extLst>
      <p:ext uri="{BB962C8B-B14F-4D97-AF65-F5344CB8AC3E}">
        <p14:creationId xmlns:p14="http://schemas.microsoft.com/office/powerpoint/2010/main" val="18763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850" y="4395950"/>
            <a:ext cx="8920064" cy="1325563"/>
          </a:xfrm>
        </p:spPr>
        <p:txBody>
          <a:bodyPr>
            <a:normAutofit fontScale="90000"/>
          </a:bodyPr>
          <a:lstStyle/>
          <a:p>
            <a:r>
              <a:rPr lang="lv-LV" dirty="0" smtClean="0"/>
              <a:t>Uztura paradumi  un dzīves veids</a:t>
            </a:r>
            <a:endParaRPr lang="lv-LV" dirty="0"/>
          </a:p>
        </p:txBody>
      </p:sp>
      <p:pic>
        <p:nvPicPr>
          <p:cNvPr id="4098" name="Picture 2" descr="Attēlu rezultāti vaicājumam “physical activities 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322" y="339629"/>
            <a:ext cx="8058233" cy="384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5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lv-LV" dirty="0" smtClean="0"/>
              <a:t>Ir nepietiekami pierādījumi akupunktūras, adatu terapijas un elpošanas vingrinājumu efektivitātei karstuma viļņu mazināšanā </a:t>
            </a:r>
          </a:p>
        </p:txBody>
      </p:sp>
      <p:pic>
        <p:nvPicPr>
          <p:cNvPr id="4" name="Picture 3"/>
          <p:cNvPicPr>
            <a:picLocks noChangeAspect="1"/>
          </p:cNvPicPr>
          <p:nvPr/>
        </p:nvPicPr>
        <p:blipFill>
          <a:blip r:embed="rId2"/>
          <a:stretch>
            <a:fillRect/>
          </a:stretch>
        </p:blipFill>
        <p:spPr>
          <a:xfrm>
            <a:off x="222380" y="184085"/>
            <a:ext cx="9161788" cy="912480"/>
          </a:xfrm>
          <a:prstGeom prst="rect">
            <a:avLst/>
          </a:prstGeom>
        </p:spPr>
      </p:pic>
    </p:spTree>
    <p:extLst>
      <p:ext uri="{BB962C8B-B14F-4D97-AF65-F5344CB8AC3E}">
        <p14:creationId xmlns:p14="http://schemas.microsoft.com/office/powerpoint/2010/main" val="114778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6877</TotalTime>
  <Words>2634</Words>
  <Application>Microsoft Office PowerPoint</Application>
  <PresentationFormat>Widescreen</PresentationFormat>
  <Paragraphs>354</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Corbel</vt:lpstr>
      <vt:lpstr>Wingdings</vt:lpstr>
      <vt:lpstr>Wingdings 3</vt:lpstr>
      <vt:lpstr>Depth</vt:lpstr>
      <vt:lpstr>HAT pēc onkoginekoloģiskas diagnozes   Novērošana </vt:lpstr>
      <vt:lpstr>PowerPoint Presentation</vt:lpstr>
      <vt:lpstr>Cimicifuga racemose - Ķekarainā sudrabsvece </vt:lpstr>
      <vt:lpstr>PowerPoint Presentation</vt:lpstr>
      <vt:lpstr>PowerPoint Presentation</vt:lpstr>
      <vt:lpstr>PowerPoint Presentation</vt:lpstr>
      <vt:lpstr>Antidepresanti Serotonīna atpakaļsaistīšanās inhibitori</vt:lpstr>
      <vt:lpstr>Uztura paradumi  un dzīves veids</vt:lpstr>
      <vt:lpstr>PowerPoint Presentation</vt:lpstr>
      <vt:lpstr>PowerPoint Presentation</vt:lpstr>
      <vt:lpstr>PowerPoint Presentation</vt:lpstr>
      <vt:lpstr>Ēšanas paradumi</vt:lpstr>
      <vt:lpstr>PowerPoint Presentation</vt:lpstr>
      <vt:lpstr>PowerPoint Presentation</vt:lpstr>
      <vt:lpstr>HAT ietekme uz vēža veidošanos  (pirmreizēju)</vt:lpstr>
      <vt:lpstr>PowerPoint Presentation</vt:lpstr>
      <vt:lpstr>Vulvas vēzis</vt:lpstr>
      <vt:lpstr>Maksts vēzis</vt:lpstr>
      <vt:lpstr>Olvada vēzis</vt:lpstr>
      <vt:lpstr>PowerPoint Presentation</vt:lpstr>
      <vt:lpstr>Dzemdes kakla vēzis</vt:lpstr>
      <vt:lpstr>PowerPoint Presentation</vt:lpstr>
      <vt:lpstr>PowerPoint Presentation</vt:lpstr>
      <vt:lpstr>PowerPoint Presentation</vt:lpstr>
      <vt:lpstr>PowerPoint Presentation</vt:lpstr>
      <vt:lpstr>Endometrija vēzis</vt:lpstr>
      <vt:lpstr>PowerPoint Presentation</vt:lpstr>
      <vt:lpstr>Progestīnu efekts</vt:lpstr>
      <vt:lpstr>PowerPoint Presentation</vt:lpstr>
      <vt:lpstr>Endometrija vēža riska faktori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Olnīcu vēzis</vt:lpstr>
      <vt:lpstr>Olnīcu vēzis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Pacientu novērošana</vt:lpstr>
      <vt:lpstr>Vai tiešām vienāds recidīva risks?</vt:lpstr>
      <vt:lpstr>PowerPoint Presentation</vt:lpstr>
      <vt:lpstr>PowerPoint Presentation</vt:lpstr>
      <vt:lpstr>PowerPoint Presentation</vt:lpstr>
      <vt:lpstr>Endometrija vēzis</vt:lpstr>
      <vt:lpstr>PowerPoint Presentation</vt:lpstr>
      <vt:lpstr>Olnīcu vēzis</vt:lpstr>
      <vt:lpstr>PowerPoint Presentation</vt:lpstr>
      <vt:lpstr>Dzemdes kakla vēzis</vt:lpstr>
      <vt:lpstr>PowerPoint Presentation</vt:lpstr>
      <vt:lpstr>Pētījumi, kas šobrīd tiek veikti</vt:lpstr>
      <vt:lpstr>Novērošanas izmaksu efektivitāte</vt:lpstr>
      <vt:lpstr>PowerPoint Presentation</vt:lpstr>
      <vt:lpstr>Kopsavilkums par HAT</vt:lpstr>
      <vt:lpstr>Kopsavilkums par novērošanu</vt:lpstr>
      <vt:lpstr>Konsultācijas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 pēc onkoginekoloģiskās diagnozes un novērošana</dc:title>
  <dc:creator>Rolands Macuks</dc:creator>
  <cp:lastModifiedBy>Rolands Macuks</cp:lastModifiedBy>
  <cp:revision>98</cp:revision>
  <dcterms:created xsi:type="dcterms:W3CDTF">2017-02-06T15:34:38Z</dcterms:created>
  <dcterms:modified xsi:type="dcterms:W3CDTF">2017-02-11T10:15:38Z</dcterms:modified>
</cp:coreProperties>
</file>