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6" r:id="rId6"/>
    <p:sldId id="277" r:id="rId7"/>
    <p:sldId id="260" r:id="rId8"/>
    <p:sldId id="261" r:id="rId9"/>
    <p:sldId id="267" r:id="rId10"/>
    <p:sldId id="268" r:id="rId11"/>
    <p:sldId id="278" r:id="rId12"/>
    <p:sldId id="279" r:id="rId13"/>
    <p:sldId id="269" r:id="rId14"/>
    <p:sldId id="280" r:id="rId15"/>
    <p:sldId id="270" r:id="rId16"/>
    <p:sldId id="271" r:id="rId17"/>
    <p:sldId id="272" r:id="rId18"/>
    <p:sldId id="281" r:id="rId19"/>
    <p:sldId id="282" r:id="rId20"/>
    <p:sldId id="264" r:id="rId21"/>
    <p:sldId id="273" r:id="rId22"/>
    <p:sldId id="275" r:id="rId23"/>
    <p:sldId id="274" r:id="rId24"/>
    <p:sldId id="2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sL" initials="A" lastIdx="1" clrIdx="0">
    <p:extLst>
      <p:ext uri="{19B8F6BF-5375-455C-9EA6-DF929625EA0E}">
        <p15:presenceInfo xmlns:p15="http://schemas.microsoft.com/office/powerpoint/2012/main" userId="Andrejs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77F19-74AB-4FC5-9D15-3D29A8FC7599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D56FA-7097-42C5-8441-B3F0CCE172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780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80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920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332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850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473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4412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2002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962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852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1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498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049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375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846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514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716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380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884D8BE-95CF-473B-B5CB-41C4E1DA3EC8}" type="datetimeFigureOut">
              <a:rPr lang="lv-LV" smtClean="0"/>
              <a:t>20.06.2017</a:t>
            </a:fld>
            <a:endParaRPr lang="lv-LV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60F5CDC-1827-457F-BDC6-487EBDB599F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03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585927"/>
            <a:ext cx="8825658" cy="2677648"/>
          </a:xfrm>
        </p:spPr>
        <p:txBody>
          <a:bodyPr/>
          <a:lstStyle/>
          <a:p>
            <a:r>
              <a:rPr lang="en-US" dirty="0" smtClean="0"/>
              <a:t>HPV </a:t>
            </a:r>
            <a:r>
              <a:rPr lang="en-US" dirty="0" err="1" smtClean="0"/>
              <a:t>infekcija</a:t>
            </a:r>
            <a:r>
              <a:rPr lang="en-US" dirty="0" smtClean="0"/>
              <a:t> </a:t>
            </a:r>
            <a:r>
              <a:rPr lang="en-US" dirty="0" err="1" smtClean="0"/>
              <a:t>otolaringolo</a:t>
            </a:r>
            <a:r>
              <a:rPr lang="lv-LV" dirty="0" err="1" smtClean="0"/>
              <a:t>ģijas</a:t>
            </a:r>
            <a:r>
              <a:rPr lang="lv-LV" dirty="0" smtClean="0"/>
              <a:t> praksē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b="1" dirty="0" smtClean="0"/>
              <a:t>Andrejs </a:t>
            </a:r>
            <a:r>
              <a:rPr lang="lv-LV" b="1" dirty="0" err="1" smtClean="0"/>
              <a:t>Lifšics</a:t>
            </a:r>
            <a:endParaRPr lang="lv-LV" b="1" dirty="0" smtClean="0"/>
          </a:p>
          <a:p>
            <a:r>
              <a:rPr lang="lv-LV" b="1" dirty="0" smtClean="0"/>
              <a:t>LOR klīnika, ORL</a:t>
            </a:r>
          </a:p>
        </p:txBody>
      </p:sp>
    </p:spTree>
    <p:extLst>
      <p:ext uri="{BB962C8B-B14F-4D97-AF65-F5344CB8AC3E}">
        <p14:creationId xmlns:p14="http://schemas.microsoft.com/office/powerpoint/2010/main" val="32889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HPV un deguns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Invertēta </a:t>
            </a:r>
            <a:r>
              <a:rPr lang="lv-LV" dirty="0" err="1" smtClean="0"/>
              <a:t>papilloma</a:t>
            </a:r>
            <a:r>
              <a:rPr lang="lv-LV" dirty="0" smtClean="0"/>
              <a:t>:</a:t>
            </a:r>
          </a:p>
          <a:p>
            <a:pPr lvl="1"/>
            <a:r>
              <a:rPr lang="lv-LV" dirty="0" err="1" smtClean="0"/>
              <a:t>Invazīva</a:t>
            </a:r>
            <a:r>
              <a:rPr lang="lv-LV" dirty="0" smtClean="0"/>
              <a:t> augšana (</a:t>
            </a:r>
            <a:r>
              <a:rPr lang="lv-LV" dirty="0" err="1" smtClean="0"/>
              <a:t>destruē</a:t>
            </a:r>
            <a:r>
              <a:rPr lang="lv-LV" dirty="0" smtClean="0"/>
              <a:t> apkārtējās struktūras)</a:t>
            </a:r>
          </a:p>
          <a:p>
            <a:pPr lvl="1"/>
            <a:r>
              <a:rPr lang="lv-LV" dirty="0" smtClean="0"/>
              <a:t>Makroskopiski atgādina polipu (</a:t>
            </a:r>
            <a:r>
              <a:rPr lang="lv-LV" dirty="0" err="1" smtClean="0"/>
              <a:t>DifDg</a:t>
            </a:r>
            <a:r>
              <a:rPr lang="lv-LV" dirty="0" smtClean="0"/>
              <a:t>!!!)</a:t>
            </a:r>
          </a:p>
          <a:p>
            <a:pPr lvl="1"/>
            <a:r>
              <a:rPr lang="lv-LV" dirty="0" smtClean="0"/>
              <a:t>Liels </a:t>
            </a:r>
            <a:r>
              <a:rPr lang="lv-LV" dirty="0" err="1" smtClean="0"/>
              <a:t>rekurences</a:t>
            </a:r>
            <a:r>
              <a:rPr lang="lv-LV" dirty="0" smtClean="0"/>
              <a:t> risks (0-78%)[1]</a:t>
            </a:r>
          </a:p>
          <a:p>
            <a:pPr lvl="1"/>
            <a:r>
              <a:rPr lang="lv-LV" dirty="0" err="1" smtClean="0"/>
              <a:t>Malignizācijas</a:t>
            </a:r>
            <a:r>
              <a:rPr lang="lv-LV" dirty="0" smtClean="0"/>
              <a:t> risks – 5-10% gadījumu</a:t>
            </a:r>
          </a:p>
          <a:p>
            <a:r>
              <a:rPr lang="lv-LV" dirty="0" err="1" smtClean="0"/>
              <a:t>Arstēšana</a:t>
            </a:r>
            <a:r>
              <a:rPr lang="lv-LV" dirty="0" smtClean="0"/>
              <a:t> - ķirurģiska</a:t>
            </a:r>
          </a:p>
          <a:p>
            <a:pPr lvl="1"/>
            <a:endParaRPr lang="lv-LV" dirty="0" smtClean="0"/>
          </a:p>
          <a:p>
            <a:pPr lvl="1"/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marL="228600" indent="-228600" algn="just">
              <a:buAutoNum type="arabicPeriod"/>
            </a:pPr>
            <a:r>
              <a:rPr lang="en-US" dirty="0" smtClean="0"/>
              <a:t>Phillips </a:t>
            </a:r>
            <a:r>
              <a:rPr lang="en-US" dirty="0"/>
              <a:t>PP, Gustafson RO, Facer GW. The clinical behavior of inverting papilloma of the nose and paranasal sinuses: report of 112 cases and review of the literature. </a:t>
            </a:r>
            <a:r>
              <a:rPr lang="en-US" i="1" dirty="0"/>
              <a:t>Laryngoscope</a:t>
            </a:r>
            <a:r>
              <a:rPr lang="en-US" dirty="0"/>
              <a:t>. 1990 May. 100(5):463-9</a:t>
            </a:r>
            <a:r>
              <a:rPr lang="en-US" dirty="0" smtClean="0"/>
              <a:t>.</a:t>
            </a:r>
            <a:endParaRPr lang="lv-LV" dirty="0" smtClean="0"/>
          </a:p>
          <a:p>
            <a:pPr marL="228600" indent="-228600" algn="just">
              <a:buAutoNum type="arabicPeriod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415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lv-LV" dirty="0" smtClean="0"/>
              <a:t>n</a:t>
            </a:r>
            <a:r>
              <a:rPr lang="en-US" dirty="0" err="1" smtClean="0"/>
              <a:t>vert</a:t>
            </a:r>
            <a:r>
              <a:rPr lang="lv-LV" dirty="0" smtClean="0"/>
              <a:t>ēta </a:t>
            </a:r>
            <a:r>
              <a:rPr lang="lv-LV" dirty="0" err="1" smtClean="0"/>
              <a:t>papilloma</a:t>
            </a:r>
            <a:endParaRPr lang="lv-LV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79852" y="2710428"/>
            <a:ext cx="3201861" cy="3247529"/>
          </a:xfrm>
          <a:prstGeom prst="rect">
            <a:avLst/>
          </a:prstGeom>
        </p:spPr>
      </p:pic>
      <p:pic>
        <p:nvPicPr>
          <p:cNvPr id="2050" name="Picture 2" descr="Inverting Papilloma Rapping Around Choa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4" y="2710428"/>
            <a:ext cx="3401667" cy="32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078" y="2716143"/>
            <a:ext cx="3602016" cy="324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Invertēta </a:t>
            </a:r>
            <a:r>
              <a:rPr lang="lv-LV" dirty="0" err="1"/>
              <a:t>papilloma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8240" y="2386013"/>
            <a:ext cx="5272336" cy="385286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2556" y="2386013"/>
            <a:ext cx="5021237" cy="38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HPV un deguns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Sinonazāla</a:t>
            </a:r>
            <a:r>
              <a:rPr lang="lv-LV" dirty="0" smtClean="0"/>
              <a:t> karcinoma:</a:t>
            </a:r>
          </a:p>
          <a:p>
            <a:pPr lvl="1"/>
            <a:r>
              <a:rPr lang="lv-LV" dirty="0" smtClean="0"/>
              <a:t>Samērā reta saslimšana</a:t>
            </a:r>
          </a:p>
          <a:p>
            <a:pPr lvl="1"/>
            <a:r>
              <a:rPr lang="lv-LV" dirty="0" smtClean="0"/>
              <a:t>0,5-0,1/100’000 [1]</a:t>
            </a:r>
          </a:p>
          <a:p>
            <a:pPr lvl="1"/>
            <a:r>
              <a:rPr lang="lv-LV" dirty="0" smtClean="0"/>
              <a:t>Biežākais histoloģiskais variants – plakanšūnu karcinoma (70-80%)</a:t>
            </a:r>
          </a:p>
          <a:p>
            <a:pPr lvl="1"/>
            <a:r>
              <a:rPr lang="lv-LV" dirty="0" smtClean="0"/>
              <a:t>Saistība ar HPV infekciju – atklāts jautājums!</a:t>
            </a:r>
          </a:p>
          <a:p>
            <a:pPr lvl="2"/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marL="228600" indent="-228600" algn="just">
              <a:buAutoNum type="arabicPeriod"/>
            </a:pPr>
            <a:r>
              <a:rPr lang="en-US" dirty="0" smtClean="0"/>
              <a:t>Turner </a:t>
            </a:r>
            <a:r>
              <a:rPr lang="en-US" dirty="0"/>
              <a:t>JH, </a:t>
            </a:r>
            <a:r>
              <a:rPr lang="en-US" dirty="0" err="1"/>
              <a:t>Reh</a:t>
            </a:r>
            <a:r>
              <a:rPr lang="en-US" dirty="0"/>
              <a:t> DD. Incidence and survival in patients with </a:t>
            </a:r>
            <a:r>
              <a:rPr lang="en-US" dirty="0" err="1"/>
              <a:t>sinonasal</a:t>
            </a:r>
            <a:r>
              <a:rPr lang="en-US" dirty="0"/>
              <a:t> cancer: A historical analysis of population-based data. Head Neck. 2012;34:877–885</a:t>
            </a:r>
            <a:r>
              <a:rPr lang="en-US" dirty="0" smtClean="0"/>
              <a:t>.</a:t>
            </a:r>
            <a:endParaRPr lang="lv-LV" dirty="0" smtClean="0"/>
          </a:p>
          <a:p>
            <a:pPr marL="228600" indent="-228600" algn="just">
              <a:buAutoNum type="arabicPeriod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122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Sinonazāla</a:t>
            </a:r>
            <a:r>
              <a:rPr lang="lv-LV" dirty="0"/>
              <a:t> karcinoma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19" y="2533650"/>
            <a:ext cx="5119688" cy="3584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0" y="2533650"/>
            <a:ext cx="5800725" cy="3584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2194" y="6117941"/>
            <a:ext cx="5666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Courtesy of The University of Texas M. D. Anderson Cancer Center, Department of Neurosurgery, Houston, TX.</a:t>
            </a:r>
            <a:endParaRPr lang="lv-LV" sz="800" dirty="0"/>
          </a:p>
        </p:txBody>
      </p:sp>
    </p:spTree>
    <p:extLst>
      <p:ext uri="{BB962C8B-B14F-4D97-AF65-F5344CB8AC3E}">
        <p14:creationId xmlns:p14="http://schemas.microsoft.com/office/powerpoint/2010/main" val="16705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HPV un deguns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Sinonazāla</a:t>
            </a:r>
            <a:r>
              <a:rPr lang="lv-LV" dirty="0" smtClean="0"/>
              <a:t> karcinoma:</a:t>
            </a:r>
          </a:p>
          <a:p>
            <a:pPr lvl="1"/>
            <a:r>
              <a:rPr lang="lv-LV" dirty="0" smtClean="0"/>
              <a:t>~3% gadījumi attīstās no invertētām </a:t>
            </a:r>
            <a:r>
              <a:rPr lang="lv-LV" dirty="0" err="1" smtClean="0"/>
              <a:t>papillomām</a:t>
            </a:r>
            <a:r>
              <a:rPr lang="lv-LV" dirty="0" smtClean="0"/>
              <a:t> [2]</a:t>
            </a:r>
          </a:p>
          <a:p>
            <a:pPr lvl="1"/>
            <a:r>
              <a:rPr lang="lv-LV" dirty="0" err="1" smtClean="0"/>
              <a:t>Bishop</a:t>
            </a:r>
            <a:r>
              <a:rPr lang="lv-LV" dirty="0" smtClean="0"/>
              <a:t> </a:t>
            </a:r>
            <a:r>
              <a:rPr lang="lv-LV" dirty="0" err="1" smtClean="0"/>
              <a:t>et</a:t>
            </a:r>
            <a:r>
              <a:rPr lang="lv-LV" dirty="0" smtClean="0"/>
              <a:t> </a:t>
            </a:r>
            <a:r>
              <a:rPr lang="lv-LV" dirty="0" err="1" smtClean="0"/>
              <a:t>al</a:t>
            </a:r>
            <a:r>
              <a:rPr lang="lv-LV" dirty="0" smtClean="0"/>
              <a:t> (2014) [1]:</a:t>
            </a:r>
          </a:p>
          <a:p>
            <a:pPr lvl="2"/>
            <a:r>
              <a:rPr lang="lv-LV" dirty="0" smtClean="0"/>
              <a:t>161 </a:t>
            </a:r>
            <a:r>
              <a:rPr lang="lv-LV" dirty="0" err="1" smtClean="0"/>
              <a:t>sinonazālo</a:t>
            </a:r>
            <a:r>
              <a:rPr lang="lv-LV" dirty="0" smtClean="0"/>
              <a:t> karcinomu gadījumi (1995-2011)</a:t>
            </a:r>
          </a:p>
          <a:p>
            <a:pPr lvl="2"/>
            <a:r>
              <a:rPr lang="lv-LV" dirty="0" smtClean="0"/>
              <a:t>21% gadījumu – augsta riska HPV+ (16, 18, 31/33 tipi) un p16 pārlieku ekspresija</a:t>
            </a:r>
          </a:p>
          <a:p>
            <a:pPr lvl="2"/>
            <a:r>
              <a:rPr lang="lv-LV" dirty="0" smtClean="0"/>
              <a:t>Lielākā daļa no HPV+ audzējiem – plakanšūnu karcinoma</a:t>
            </a:r>
          </a:p>
          <a:p>
            <a:r>
              <a:rPr lang="lv-LV" dirty="0" smtClean="0"/>
              <a:t>Ārstēšana:</a:t>
            </a:r>
          </a:p>
          <a:p>
            <a:pPr lvl="1"/>
            <a:r>
              <a:rPr lang="lv-LV" dirty="0" smtClean="0"/>
              <a:t>Kombinēta (ķirurģiska, staru, ķīmijterapija)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just"/>
            <a:r>
              <a:rPr lang="lv-LV" dirty="0" smtClean="0"/>
              <a:t>1. </a:t>
            </a:r>
            <a:r>
              <a:rPr lang="lv-LV" dirty="0" err="1"/>
              <a:t>Bishop</a:t>
            </a:r>
            <a:r>
              <a:rPr lang="lv-LV" dirty="0"/>
              <a:t> JA, </a:t>
            </a:r>
            <a:r>
              <a:rPr lang="lv-LV" dirty="0" err="1"/>
              <a:t>Guo</a:t>
            </a:r>
            <a:r>
              <a:rPr lang="lv-LV" dirty="0"/>
              <a:t> TW, </a:t>
            </a:r>
            <a:r>
              <a:rPr lang="lv-LV" dirty="0" err="1"/>
              <a:t>Smith</a:t>
            </a:r>
            <a:r>
              <a:rPr lang="lv-LV" dirty="0"/>
              <a:t> DF,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 </a:t>
            </a:r>
            <a:r>
              <a:rPr lang="lv-LV" dirty="0" err="1"/>
              <a:t>Human</a:t>
            </a:r>
            <a:r>
              <a:rPr lang="lv-LV" dirty="0"/>
              <a:t> </a:t>
            </a:r>
            <a:r>
              <a:rPr lang="lv-LV" dirty="0" err="1"/>
              <a:t>Papillomavirus-Related</a:t>
            </a:r>
            <a:r>
              <a:rPr lang="lv-LV" dirty="0"/>
              <a:t> </a:t>
            </a:r>
            <a:r>
              <a:rPr lang="lv-LV" dirty="0" err="1"/>
              <a:t>Carcinomas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Sinonasal</a:t>
            </a:r>
            <a:r>
              <a:rPr lang="lv-LV" dirty="0"/>
              <a:t> </a:t>
            </a:r>
            <a:r>
              <a:rPr lang="lv-LV" dirty="0" err="1"/>
              <a:t>Tract</a:t>
            </a:r>
            <a:r>
              <a:rPr lang="lv-LV" dirty="0"/>
              <a:t>. </a:t>
            </a:r>
            <a:r>
              <a:rPr lang="lv-LV" i="1" dirty="0" err="1"/>
              <a:t>The</a:t>
            </a:r>
            <a:r>
              <a:rPr lang="lv-LV" i="1" dirty="0"/>
              <a:t> American </a:t>
            </a:r>
            <a:r>
              <a:rPr lang="lv-LV" i="1" dirty="0" err="1"/>
              <a:t>journal</a:t>
            </a:r>
            <a:r>
              <a:rPr lang="lv-LV" i="1" dirty="0"/>
              <a:t> </a:t>
            </a:r>
            <a:r>
              <a:rPr lang="lv-LV" i="1" dirty="0" err="1"/>
              <a:t>of</a:t>
            </a:r>
            <a:r>
              <a:rPr lang="lv-LV" i="1" dirty="0"/>
              <a:t> </a:t>
            </a:r>
            <a:r>
              <a:rPr lang="lv-LV" i="1" dirty="0" err="1"/>
              <a:t>surgical</a:t>
            </a:r>
            <a:r>
              <a:rPr lang="lv-LV" i="1" dirty="0"/>
              <a:t> </a:t>
            </a:r>
            <a:r>
              <a:rPr lang="lv-LV" i="1" dirty="0" err="1"/>
              <a:t>pathology</a:t>
            </a:r>
            <a:r>
              <a:rPr lang="lv-LV" dirty="0"/>
              <a:t>. 2013;37(2):185-192. doi:10.1097/PAS.0b013e3182698673.</a:t>
            </a:r>
            <a:endParaRPr lang="lv-LV" dirty="0" smtClean="0"/>
          </a:p>
          <a:p>
            <a:pPr algn="just"/>
            <a:r>
              <a:rPr lang="lv-LV" dirty="0" smtClean="0"/>
              <a:t>2. </a:t>
            </a:r>
            <a:r>
              <a:rPr lang="en-US" dirty="0" err="1"/>
              <a:t>Syrjänen</a:t>
            </a:r>
            <a:r>
              <a:rPr lang="en-US" dirty="0"/>
              <a:t> KJ. HPV infections in benign and malignant </a:t>
            </a:r>
            <a:r>
              <a:rPr lang="en-US" dirty="0" err="1"/>
              <a:t>sinonasal</a:t>
            </a:r>
            <a:r>
              <a:rPr lang="en-US" dirty="0"/>
              <a:t> lesions. </a:t>
            </a:r>
            <a:r>
              <a:rPr lang="en-US" i="1" dirty="0"/>
              <a:t>Journal of Clinical Pathology</a:t>
            </a:r>
            <a:r>
              <a:rPr lang="en-US" dirty="0"/>
              <a:t>. 2003;56(3):174-181.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340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HPV un balsene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 smtClean="0"/>
              <a:t>Labdabīgi veidojumi (HPV-6,11):</a:t>
            </a:r>
          </a:p>
          <a:p>
            <a:pPr lvl="1"/>
            <a:r>
              <a:rPr lang="lv-LV" dirty="0" err="1" smtClean="0"/>
              <a:t>Rekurenta</a:t>
            </a:r>
            <a:r>
              <a:rPr lang="lv-LV" dirty="0" smtClean="0"/>
              <a:t> respiratora </a:t>
            </a:r>
            <a:r>
              <a:rPr lang="lv-LV" dirty="0" err="1" smtClean="0"/>
              <a:t>papillomatoze</a:t>
            </a:r>
            <a:endParaRPr lang="lv-LV" dirty="0" smtClean="0"/>
          </a:p>
          <a:p>
            <a:pPr lvl="1"/>
            <a:r>
              <a:rPr lang="lv-LV" dirty="0" smtClean="0"/>
              <a:t>Balsenes </a:t>
            </a:r>
            <a:r>
              <a:rPr lang="lv-LV" dirty="0" err="1" smtClean="0"/>
              <a:t>papillomas</a:t>
            </a:r>
            <a:endParaRPr lang="lv-LV" dirty="0" smtClean="0"/>
          </a:p>
          <a:p>
            <a:r>
              <a:rPr lang="lv-LV" dirty="0" smtClean="0"/>
              <a:t>Ļaundabīgi veidojumi:</a:t>
            </a:r>
          </a:p>
          <a:p>
            <a:pPr lvl="1"/>
            <a:r>
              <a:rPr lang="lv-LV" dirty="0" smtClean="0"/>
              <a:t>Plakanšūnu karcinoma</a:t>
            </a:r>
          </a:p>
          <a:p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2651" y="622620"/>
            <a:ext cx="3292111" cy="2136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623" y="3317315"/>
            <a:ext cx="3213735" cy="2144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058" y="4456068"/>
            <a:ext cx="3202576" cy="24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HPV un balsene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Rekurenta</a:t>
            </a:r>
            <a:r>
              <a:rPr lang="lv-LV" dirty="0" smtClean="0"/>
              <a:t> respiratora </a:t>
            </a:r>
            <a:r>
              <a:rPr lang="lv-LV" dirty="0" err="1" smtClean="0"/>
              <a:t>papillomatoze</a:t>
            </a:r>
            <a:r>
              <a:rPr lang="lv-LV" dirty="0" smtClean="0"/>
              <a:t>:</a:t>
            </a:r>
          </a:p>
          <a:p>
            <a:pPr lvl="1"/>
            <a:r>
              <a:rPr lang="lv-LV" dirty="0" smtClean="0"/>
              <a:t>Pierādīta saistība ar HPV-6 (20%) un HPV-11(70%) infekciju</a:t>
            </a:r>
          </a:p>
          <a:p>
            <a:pPr lvl="1"/>
            <a:r>
              <a:rPr lang="lv-LV" dirty="0" smtClean="0"/>
              <a:t>Biežāk bērniem</a:t>
            </a:r>
          </a:p>
          <a:p>
            <a:pPr lvl="1"/>
            <a:r>
              <a:rPr lang="lv-LV" dirty="0" smtClean="0"/>
              <a:t>Multiplas </a:t>
            </a:r>
            <a:r>
              <a:rPr lang="lv-LV" dirty="0" err="1" smtClean="0"/>
              <a:t>papillomas</a:t>
            </a:r>
            <a:r>
              <a:rPr lang="lv-LV" dirty="0" smtClean="0"/>
              <a:t> </a:t>
            </a:r>
            <a:r>
              <a:rPr lang="lv-LV" dirty="0" err="1" smtClean="0"/>
              <a:t>respiratorajā</a:t>
            </a:r>
            <a:r>
              <a:rPr lang="lv-LV" dirty="0" smtClean="0"/>
              <a:t> traktā, tomēr 95% gadījumu skar balseni</a:t>
            </a:r>
          </a:p>
          <a:p>
            <a:pPr lvl="1"/>
            <a:r>
              <a:rPr lang="lv-LV" dirty="0" err="1" smtClean="0"/>
              <a:t>Simtomi</a:t>
            </a:r>
            <a:r>
              <a:rPr lang="lv-LV" dirty="0" smtClean="0"/>
              <a:t>:</a:t>
            </a:r>
          </a:p>
          <a:p>
            <a:pPr lvl="2"/>
            <a:r>
              <a:rPr lang="lv-LV" dirty="0" err="1" smtClean="0"/>
              <a:t>Disfonija</a:t>
            </a:r>
            <a:endParaRPr lang="lv-LV" dirty="0" smtClean="0"/>
          </a:p>
          <a:p>
            <a:pPr lvl="2"/>
            <a:r>
              <a:rPr lang="lv-LV" dirty="0" smtClean="0"/>
              <a:t>Progresējošs </a:t>
            </a:r>
            <a:r>
              <a:rPr lang="lv-LV" dirty="0" err="1" smtClean="0"/>
              <a:t>stridors</a:t>
            </a:r>
            <a:endParaRPr lang="lv-LV" dirty="0" smtClean="0"/>
          </a:p>
          <a:p>
            <a:pPr lvl="2"/>
            <a:r>
              <a:rPr lang="lv-LV" dirty="0" smtClean="0"/>
              <a:t>Svešķermeņa sajūta kaklā</a:t>
            </a:r>
          </a:p>
          <a:p>
            <a:pPr lvl="2"/>
            <a:r>
              <a:rPr lang="lv-LV" dirty="0" err="1" smtClean="0"/>
              <a:t>Dispnoja</a:t>
            </a:r>
            <a:endParaRPr lang="lv-LV" dirty="0" smtClean="0"/>
          </a:p>
          <a:p>
            <a:pPr lvl="1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22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Rekurenta</a:t>
            </a:r>
            <a:r>
              <a:rPr lang="lv-LV" dirty="0"/>
              <a:t> respiratora </a:t>
            </a:r>
            <a:r>
              <a:rPr lang="lv-LV" dirty="0" err="1"/>
              <a:t>papillomatoze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7992" y="2603500"/>
            <a:ext cx="4555066" cy="34163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7950" y="2603501"/>
            <a:ext cx="4274343" cy="34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Rekurenta</a:t>
            </a:r>
            <a:r>
              <a:rPr lang="lv-LV" dirty="0"/>
              <a:t> respiratora </a:t>
            </a:r>
            <a:r>
              <a:rPr lang="lv-LV" dirty="0" err="1"/>
              <a:t>papillomatoze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4954" y="2516473"/>
            <a:ext cx="4476749" cy="359035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0252" y="2603500"/>
            <a:ext cx="4794807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Ievads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HPV </a:t>
            </a:r>
            <a:r>
              <a:rPr lang="en-US" dirty="0" err="1" smtClean="0"/>
              <a:t>i</a:t>
            </a:r>
            <a:r>
              <a:rPr lang="lv-LV" dirty="0" err="1" smtClean="0"/>
              <a:t>nficē</a:t>
            </a:r>
            <a:r>
              <a:rPr lang="lv-LV" dirty="0" smtClean="0"/>
              <a:t> ādas un gļotādas šūnas</a:t>
            </a:r>
          </a:p>
          <a:p>
            <a:r>
              <a:rPr lang="lv-LV" dirty="0" smtClean="0"/>
              <a:t>Vairāk nekā 200 vīrusa veidu</a:t>
            </a:r>
          </a:p>
          <a:p>
            <a:r>
              <a:rPr lang="lv-LV" dirty="0" smtClean="0"/>
              <a:t>Izraisa </a:t>
            </a:r>
            <a:r>
              <a:rPr lang="lv-LV" dirty="0" err="1" smtClean="0"/>
              <a:t>papillomu</a:t>
            </a:r>
            <a:r>
              <a:rPr lang="lv-LV" dirty="0" smtClean="0"/>
              <a:t> veidošanos uz ādas un </a:t>
            </a:r>
            <a:r>
              <a:rPr lang="lv-LV" dirty="0" err="1" smtClean="0"/>
              <a:t>ģļotādas</a:t>
            </a:r>
            <a:endParaRPr lang="lv-LV" dirty="0" smtClean="0"/>
          </a:p>
          <a:p>
            <a:r>
              <a:rPr lang="lv-LV" dirty="0" smtClean="0"/>
              <a:t>HPV veidus iedala :</a:t>
            </a:r>
          </a:p>
          <a:p>
            <a:pPr lvl="1"/>
            <a:r>
              <a:rPr lang="lv-LV" dirty="0" smtClean="0"/>
              <a:t>Augsta riska HPV</a:t>
            </a:r>
          </a:p>
          <a:p>
            <a:pPr lvl="1"/>
            <a:r>
              <a:rPr lang="lv-LV" dirty="0" smtClean="0"/>
              <a:t>Zema riska HPV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724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HPV un oropharynx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HPV infekcija – neatkarīgs </a:t>
            </a:r>
            <a:r>
              <a:rPr lang="lv-LV" dirty="0" err="1" smtClean="0"/>
              <a:t>etioloģisks</a:t>
            </a:r>
            <a:r>
              <a:rPr lang="lv-LV" dirty="0" smtClean="0"/>
              <a:t> un prognostisks faktors </a:t>
            </a:r>
            <a:r>
              <a:rPr lang="lv-LV" dirty="0" err="1" smtClean="0"/>
              <a:t>orofaringeāla</a:t>
            </a:r>
            <a:r>
              <a:rPr lang="lv-LV" dirty="0" smtClean="0"/>
              <a:t> plakanšūnu vēža (OPSCC) gadījumā</a:t>
            </a:r>
          </a:p>
          <a:p>
            <a:r>
              <a:rPr lang="lv-LV" dirty="0" smtClean="0"/>
              <a:t>Biežākie tipi – HPV-</a:t>
            </a:r>
            <a:r>
              <a:rPr lang="lv-LV" b="1" dirty="0" smtClean="0"/>
              <a:t>16</a:t>
            </a:r>
            <a:r>
              <a:rPr lang="lv-LV" dirty="0" smtClean="0"/>
              <a:t>, 18, 31, 33</a:t>
            </a:r>
          </a:p>
          <a:p>
            <a:r>
              <a:rPr lang="en-US" dirty="0"/>
              <a:t>2008. </a:t>
            </a:r>
            <a:r>
              <a:rPr lang="en-US" dirty="0" err="1"/>
              <a:t>gadā</a:t>
            </a:r>
            <a:r>
              <a:rPr lang="en-US" dirty="0"/>
              <a:t> </a:t>
            </a:r>
            <a:r>
              <a:rPr lang="en-US" dirty="0" err="1"/>
              <a:t>pasaulē</a:t>
            </a:r>
            <a:r>
              <a:rPr lang="en-US" dirty="0"/>
              <a:t> </a:t>
            </a:r>
            <a:r>
              <a:rPr lang="en-US" dirty="0" err="1"/>
              <a:t>tika</a:t>
            </a:r>
            <a:r>
              <a:rPr lang="en-US" dirty="0"/>
              <a:t> </a:t>
            </a:r>
            <a:r>
              <a:rPr lang="en-US" dirty="0" err="1"/>
              <a:t>atklāti</a:t>
            </a:r>
            <a:r>
              <a:rPr lang="en-US" dirty="0"/>
              <a:t> </a:t>
            </a:r>
            <a:r>
              <a:rPr lang="en-US" dirty="0" err="1"/>
              <a:t>aptuveni</a:t>
            </a:r>
            <a:r>
              <a:rPr lang="en-US" dirty="0"/>
              <a:t> 85000 OPSCC </a:t>
            </a:r>
            <a:r>
              <a:rPr lang="en-US" dirty="0" err="1"/>
              <a:t>gadījumi</a:t>
            </a:r>
            <a:r>
              <a:rPr lang="en-US" dirty="0"/>
              <a:t>, un </a:t>
            </a:r>
            <a:r>
              <a:rPr lang="en-US" dirty="0" err="1"/>
              <a:t>vismaz</a:t>
            </a:r>
            <a:r>
              <a:rPr lang="en-US" dirty="0"/>
              <a:t> 22000 no </a:t>
            </a:r>
            <a:r>
              <a:rPr lang="en-US" dirty="0" err="1"/>
              <a:t>tiem</a:t>
            </a:r>
            <a:r>
              <a:rPr lang="en-US" dirty="0"/>
              <a:t> </a:t>
            </a:r>
            <a:r>
              <a:rPr lang="en-US" dirty="0" err="1"/>
              <a:t>bija</a:t>
            </a:r>
            <a:r>
              <a:rPr lang="en-US" dirty="0"/>
              <a:t> HPV </a:t>
            </a:r>
            <a:r>
              <a:rPr lang="en-US" dirty="0" err="1"/>
              <a:t>pozitīvi</a:t>
            </a:r>
            <a:r>
              <a:rPr lang="en-US" dirty="0"/>
              <a:t> </a:t>
            </a:r>
            <a:r>
              <a:rPr lang="lv-LV" dirty="0" smtClean="0"/>
              <a:t>[1]</a:t>
            </a:r>
          </a:p>
          <a:p>
            <a:r>
              <a:rPr lang="en-US" dirty="0" err="1"/>
              <a:t>Chaturvedi</a:t>
            </a:r>
            <a:r>
              <a:rPr lang="en-US" dirty="0"/>
              <a:t> et al (2011</a:t>
            </a:r>
            <a:r>
              <a:rPr lang="en-US" dirty="0" smtClean="0"/>
              <a:t>)</a:t>
            </a:r>
            <a:r>
              <a:rPr lang="lv-LV" dirty="0" smtClean="0"/>
              <a:t>[2]:</a:t>
            </a:r>
          </a:p>
          <a:p>
            <a:pPr lvl="1"/>
            <a:r>
              <a:rPr lang="en-US" dirty="0" err="1" smtClean="0"/>
              <a:t>līdz</a:t>
            </a:r>
            <a:r>
              <a:rPr lang="en-US" dirty="0" smtClean="0"/>
              <a:t> </a:t>
            </a:r>
            <a:r>
              <a:rPr lang="en-US" dirty="0"/>
              <a:t>2020. </a:t>
            </a:r>
            <a:r>
              <a:rPr lang="en-US" dirty="0" err="1"/>
              <a:t>gadam</a:t>
            </a:r>
            <a:r>
              <a:rPr lang="en-US" dirty="0"/>
              <a:t> HPV+ OPSCC incidence </a:t>
            </a:r>
            <a:r>
              <a:rPr lang="en-US" dirty="0" err="1"/>
              <a:t>būs</a:t>
            </a:r>
            <a:r>
              <a:rPr lang="en-US" dirty="0"/>
              <a:t> </a:t>
            </a:r>
            <a:r>
              <a:rPr lang="en-US" dirty="0" err="1"/>
              <a:t>lielāka</a:t>
            </a:r>
            <a:r>
              <a:rPr lang="en-US" dirty="0"/>
              <a:t> </a:t>
            </a:r>
            <a:r>
              <a:rPr lang="en-US" dirty="0" err="1"/>
              <a:t>nekā</a:t>
            </a:r>
            <a:r>
              <a:rPr lang="en-US" dirty="0"/>
              <a:t> </a:t>
            </a:r>
            <a:r>
              <a:rPr lang="en-US" dirty="0" err="1"/>
              <a:t>dzemdes</a:t>
            </a:r>
            <a:r>
              <a:rPr lang="en-US" dirty="0"/>
              <a:t> </a:t>
            </a:r>
            <a:r>
              <a:rPr lang="en-US" dirty="0" err="1"/>
              <a:t>kakla</a:t>
            </a:r>
            <a:r>
              <a:rPr lang="en-US" dirty="0"/>
              <a:t> </a:t>
            </a:r>
            <a:r>
              <a:rPr lang="en-US" dirty="0" err="1"/>
              <a:t>vēža</a:t>
            </a:r>
            <a:r>
              <a:rPr lang="en-US" dirty="0"/>
              <a:t> incidence, </a:t>
            </a:r>
            <a:endParaRPr lang="lv-LV" dirty="0" smtClean="0"/>
          </a:p>
          <a:p>
            <a:pPr lvl="1"/>
            <a:r>
              <a:rPr lang="en-US" dirty="0" err="1" smtClean="0"/>
              <a:t>līdz</a:t>
            </a:r>
            <a:r>
              <a:rPr lang="en-US" dirty="0" smtClean="0"/>
              <a:t> </a:t>
            </a:r>
            <a:r>
              <a:rPr lang="en-US" dirty="0"/>
              <a:t>2030. </a:t>
            </a:r>
            <a:r>
              <a:rPr lang="en-US" dirty="0" err="1"/>
              <a:t>gadam</a:t>
            </a:r>
            <a:r>
              <a:rPr lang="en-US" dirty="0"/>
              <a:t> </a:t>
            </a:r>
            <a:r>
              <a:rPr lang="en-US" dirty="0" err="1"/>
              <a:t>puse</a:t>
            </a:r>
            <a:r>
              <a:rPr lang="en-US" dirty="0"/>
              <a:t> no </a:t>
            </a:r>
            <a:r>
              <a:rPr lang="en-US" dirty="0" err="1"/>
              <a:t>visiem</a:t>
            </a:r>
            <a:r>
              <a:rPr lang="en-US" dirty="0"/>
              <a:t> </a:t>
            </a:r>
            <a:r>
              <a:rPr lang="en-US" dirty="0" err="1"/>
              <a:t>galvas</a:t>
            </a:r>
            <a:r>
              <a:rPr lang="en-US" dirty="0"/>
              <a:t> un </a:t>
            </a:r>
            <a:r>
              <a:rPr lang="en-US" dirty="0" err="1"/>
              <a:t>kakla</a:t>
            </a:r>
            <a:r>
              <a:rPr lang="en-US" dirty="0"/>
              <a:t> </a:t>
            </a:r>
            <a:r>
              <a:rPr lang="en-US" dirty="0" err="1"/>
              <a:t>vēžiem</a:t>
            </a:r>
            <a:r>
              <a:rPr lang="en-US" dirty="0"/>
              <a:t> </a:t>
            </a:r>
            <a:r>
              <a:rPr lang="en-US" dirty="0" err="1"/>
              <a:t>būs</a:t>
            </a:r>
            <a:r>
              <a:rPr lang="en-US" dirty="0"/>
              <a:t> </a:t>
            </a:r>
            <a:r>
              <a:rPr lang="en-US" dirty="0" err="1"/>
              <a:t>saistīti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smtClean="0"/>
              <a:t>HPV.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marL="228600" indent="-228600" algn="just">
              <a:buAutoNum type="arabicPeriod"/>
            </a:pPr>
            <a:r>
              <a:rPr lang="lv-LV" dirty="0" err="1" smtClean="0"/>
              <a:t>De</a:t>
            </a:r>
            <a:r>
              <a:rPr lang="lv-LV" dirty="0" smtClean="0"/>
              <a:t> </a:t>
            </a:r>
            <a:r>
              <a:rPr lang="lv-LV" dirty="0" err="1"/>
              <a:t>Martel</a:t>
            </a:r>
            <a:r>
              <a:rPr lang="lv-LV" dirty="0"/>
              <a:t> C, </a:t>
            </a:r>
            <a:r>
              <a:rPr lang="lv-LV" dirty="0" err="1"/>
              <a:t>Ferlay</a:t>
            </a:r>
            <a:r>
              <a:rPr lang="lv-LV" dirty="0"/>
              <a:t> J, </a:t>
            </a:r>
            <a:r>
              <a:rPr lang="lv-LV" dirty="0" err="1"/>
              <a:t>Franceschi</a:t>
            </a:r>
            <a:r>
              <a:rPr lang="lv-LV" dirty="0"/>
              <a:t> S,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 </a:t>
            </a:r>
            <a:r>
              <a:rPr lang="lv-LV" dirty="0" err="1"/>
              <a:t>Global</a:t>
            </a:r>
            <a:r>
              <a:rPr lang="lv-LV" dirty="0"/>
              <a:t> </a:t>
            </a:r>
            <a:r>
              <a:rPr lang="lv-LV" dirty="0" err="1"/>
              <a:t>burden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cancers</a:t>
            </a:r>
            <a:r>
              <a:rPr lang="lv-LV" dirty="0"/>
              <a:t> </a:t>
            </a:r>
            <a:r>
              <a:rPr lang="lv-LV" dirty="0" err="1"/>
              <a:t>attributable</a:t>
            </a:r>
            <a:r>
              <a:rPr lang="lv-LV" dirty="0"/>
              <a:t> to </a:t>
            </a:r>
            <a:r>
              <a:rPr lang="lv-LV" dirty="0" err="1"/>
              <a:t>infections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2008: a </a:t>
            </a:r>
            <a:r>
              <a:rPr lang="lv-LV" dirty="0" err="1"/>
              <a:t>review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synthetic</a:t>
            </a:r>
            <a:r>
              <a:rPr lang="lv-LV" dirty="0"/>
              <a:t> </a:t>
            </a:r>
            <a:r>
              <a:rPr lang="lv-LV" dirty="0" err="1"/>
              <a:t>analysis</a:t>
            </a:r>
            <a:r>
              <a:rPr lang="lv-LV" dirty="0"/>
              <a:t>. Lancet </a:t>
            </a:r>
            <a:r>
              <a:rPr lang="lv-LV" dirty="0" err="1"/>
              <a:t>Oncol</a:t>
            </a:r>
            <a:r>
              <a:rPr lang="lv-LV" dirty="0"/>
              <a:t>. </a:t>
            </a:r>
            <a:r>
              <a:rPr lang="lv-LV" dirty="0" smtClean="0"/>
              <a:t>2012;13:607–615</a:t>
            </a:r>
          </a:p>
          <a:p>
            <a:pPr marL="228600" lvl="0" indent="-228600" algn="just">
              <a:buFontTx/>
              <a:buAutoNum type="arabicPeriod"/>
            </a:pPr>
            <a:r>
              <a:rPr lang="lv-LV" dirty="0" err="1"/>
              <a:t>Chaturvedi</a:t>
            </a:r>
            <a:r>
              <a:rPr lang="lv-LV" dirty="0"/>
              <a:t> AK, Engels EA, </a:t>
            </a:r>
            <a:r>
              <a:rPr lang="lv-LV" dirty="0" err="1"/>
              <a:t>Pfeiffer</a:t>
            </a:r>
            <a:r>
              <a:rPr lang="lv-LV" dirty="0"/>
              <a:t> RM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 </a:t>
            </a:r>
            <a:r>
              <a:rPr lang="lv-LV" dirty="0" err="1"/>
              <a:t>Human</a:t>
            </a:r>
            <a:r>
              <a:rPr lang="lv-LV" dirty="0"/>
              <a:t> </a:t>
            </a:r>
            <a:r>
              <a:rPr lang="lv-LV" dirty="0" err="1"/>
              <a:t>papillomavirus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rising</a:t>
            </a:r>
            <a:r>
              <a:rPr lang="lv-LV" dirty="0"/>
              <a:t> </a:t>
            </a:r>
            <a:r>
              <a:rPr lang="lv-LV" dirty="0" err="1"/>
              <a:t>oropharyngeal</a:t>
            </a:r>
            <a:r>
              <a:rPr lang="lv-LV" dirty="0"/>
              <a:t> </a:t>
            </a:r>
            <a:r>
              <a:rPr lang="lv-LV" dirty="0" err="1"/>
              <a:t>cancer</a:t>
            </a:r>
            <a:r>
              <a:rPr lang="lv-LV" dirty="0"/>
              <a:t> incidence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United</a:t>
            </a:r>
            <a:r>
              <a:rPr lang="lv-LV" dirty="0"/>
              <a:t> </a:t>
            </a:r>
            <a:r>
              <a:rPr lang="lv-LV" dirty="0" err="1"/>
              <a:t>States</a:t>
            </a:r>
            <a:r>
              <a:rPr lang="lv-LV" dirty="0"/>
              <a:t>. J </a:t>
            </a:r>
            <a:r>
              <a:rPr lang="lv-LV" dirty="0" err="1"/>
              <a:t>Clin</a:t>
            </a:r>
            <a:r>
              <a:rPr lang="lv-LV" dirty="0"/>
              <a:t> </a:t>
            </a:r>
            <a:r>
              <a:rPr lang="lv-LV" dirty="0" err="1"/>
              <a:t>Oncol</a:t>
            </a:r>
            <a:r>
              <a:rPr lang="lv-LV" dirty="0"/>
              <a:t> 2011; 29(32):4294–4301.</a:t>
            </a:r>
          </a:p>
          <a:p>
            <a:pPr marL="228600" indent="-228600" algn="just">
              <a:buAutoNum type="arabicPeriod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667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HPV un oropharynx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Tipisks</a:t>
            </a:r>
            <a:r>
              <a:rPr lang="en-US" dirty="0"/>
              <a:t> HPV+ OPSCC </a:t>
            </a:r>
            <a:r>
              <a:rPr lang="en-US" dirty="0" err="1" smtClean="0"/>
              <a:t>pacients</a:t>
            </a:r>
            <a:r>
              <a:rPr lang="lv-LV" dirty="0" smtClean="0"/>
              <a:t> [1]:</a:t>
            </a:r>
          </a:p>
          <a:p>
            <a:pPr lvl="1"/>
            <a:r>
              <a:rPr lang="en-US" dirty="0" err="1" smtClean="0"/>
              <a:t>Pusmūža</a:t>
            </a:r>
            <a:r>
              <a:rPr lang="en-US" dirty="0" smtClean="0"/>
              <a:t> </a:t>
            </a:r>
            <a:r>
              <a:rPr lang="en-US" dirty="0" err="1" smtClean="0"/>
              <a:t>vecuma</a:t>
            </a:r>
            <a:endParaRPr lang="lv-LV" dirty="0" smtClean="0"/>
          </a:p>
          <a:p>
            <a:pPr lvl="1"/>
            <a:r>
              <a:rPr lang="en-US" dirty="0" err="1" smtClean="0"/>
              <a:t>Nesmēķējoš</a:t>
            </a:r>
            <a:r>
              <a:rPr lang="lv-LV" dirty="0" smtClean="0"/>
              <a:t>s</a:t>
            </a:r>
            <a:r>
              <a:rPr lang="en-US" dirty="0" smtClean="0"/>
              <a:t> </a:t>
            </a:r>
            <a:endParaRPr lang="lv-LV" dirty="0" smtClean="0"/>
          </a:p>
          <a:p>
            <a:pPr lvl="1"/>
            <a:r>
              <a:rPr lang="en-US" dirty="0" err="1" smtClean="0"/>
              <a:t>Baltās</a:t>
            </a:r>
            <a:r>
              <a:rPr lang="en-US" dirty="0" smtClean="0"/>
              <a:t> </a:t>
            </a:r>
            <a:r>
              <a:rPr lang="en-US" dirty="0" err="1"/>
              <a:t>rases</a:t>
            </a:r>
            <a:r>
              <a:rPr lang="en-US" dirty="0"/>
              <a:t> </a:t>
            </a:r>
            <a:r>
              <a:rPr lang="en-US" dirty="0" err="1"/>
              <a:t>vīrietis</a:t>
            </a:r>
            <a:r>
              <a:rPr lang="en-US" dirty="0"/>
              <a:t> </a:t>
            </a:r>
            <a:endParaRPr lang="lv-LV" dirty="0" smtClean="0"/>
          </a:p>
          <a:p>
            <a:pPr lvl="1"/>
            <a:r>
              <a:rPr lang="lv-LV" dirty="0" smtClean="0"/>
              <a:t>Parasti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/>
              <a:t>augstāku</a:t>
            </a:r>
            <a:r>
              <a:rPr lang="en-US" dirty="0"/>
              <a:t> </a:t>
            </a:r>
            <a:r>
              <a:rPr lang="en-US" dirty="0" err="1"/>
              <a:t>socioekonomisku</a:t>
            </a:r>
            <a:r>
              <a:rPr lang="en-US" dirty="0"/>
              <a:t> </a:t>
            </a:r>
            <a:r>
              <a:rPr lang="en-US" dirty="0" err="1" smtClean="0"/>
              <a:t>stāvokli</a:t>
            </a:r>
            <a:endParaRPr lang="lv-LV" dirty="0" smtClean="0"/>
          </a:p>
          <a:p>
            <a:pPr lvl="1"/>
            <a:r>
              <a:rPr lang="lv-LV" dirty="0" smtClean="0"/>
              <a:t>M</a:t>
            </a:r>
            <a:r>
              <a:rPr lang="en-US" dirty="0" err="1" smtClean="0"/>
              <a:t>ultipl</a:t>
            </a:r>
            <a:r>
              <a:rPr lang="lv-LV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seksuāl</a:t>
            </a:r>
            <a:r>
              <a:rPr lang="lv-LV" dirty="0" smtClean="0"/>
              <a:t>i</a:t>
            </a:r>
            <a:r>
              <a:rPr lang="en-US" dirty="0" smtClean="0"/>
              <a:t> </a:t>
            </a:r>
            <a:r>
              <a:rPr lang="en-US" dirty="0"/>
              <a:t>un/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 smtClean="0"/>
              <a:t>oroģenitāl</a:t>
            </a:r>
            <a:r>
              <a:rPr lang="lv-LV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seksuāl</a:t>
            </a:r>
            <a:r>
              <a:rPr lang="lv-LV" dirty="0" smtClean="0"/>
              <a:t>i</a:t>
            </a:r>
            <a:r>
              <a:rPr lang="en-US" dirty="0" smtClean="0"/>
              <a:t> partner</a:t>
            </a:r>
            <a:r>
              <a:rPr lang="lv-LV" dirty="0" smtClean="0"/>
              <a:t>i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lvl="0" algn="just"/>
            <a:r>
              <a:rPr lang="lv-LV" dirty="0" smtClean="0"/>
              <a:t>1. </a:t>
            </a:r>
            <a:r>
              <a:rPr lang="lv-LV" dirty="0" err="1"/>
              <a:t>Smith</a:t>
            </a:r>
            <a:r>
              <a:rPr lang="lv-LV" dirty="0"/>
              <a:t> EM, </a:t>
            </a:r>
            <a:r>
              <a:rPr lang="lv-LV" dirty="0" err="1"/>
              <a:t>Ritchie</a:t>
            </a:r>
            <a:r>
              <a:rPr lang="lv-LV" dirty="0"/>
              <a:t> JM, </a:t>
            </a:r>
            <a:r>
              <a:rPr lang="lv-LV" dirty="0" err="1"/>
              <a:t>Summersgill</a:t>
            </a:r>
            <a:r>
              <a:rPr lang="lv-LV" dirty="0"/>
              <a:t> KF,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 </a:t>
            </a:r>
            <a:r>
              <a:rPr lang="lv-LV" dirty="0" err="1"/>
              <a:t>Age</a:t>
            </a:r>
            <a:r>
              <a:rPr lang="lv-LV" dirty="0"/>
              <a:t>, </a:t>
            </a:r>
            <a:r>
              <a:rPr lang="lv-LV" dirty="0" err="1"/>
              <a:t>sexual</a:t>
            </a:r>
            <a:r>
              <a:rPr lang="lv-LV" dirty="0"/>
              <a:t> </a:t>
            </a:r>
            <a:r>
              <a:rPr lang="lv-LV" dirty="0" err="1"/>
              <a:t>behavior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human</a:t>
            </a:r>
            <a:r>
              <a:rPr lang="lv-LV" dirty="0"/>
              <a:t> </a:t>
            </a:r>
            <a:r>
              <a:rPr lang="lv-LV" dirty="0" err="1"/>
              <a:t>papillomavirus</a:t>
            </a:r>
            <a:r>
              <a:rPr lang="lv-LV" dirty="0"/>
              <a:t> </a:t>
            </a:r>
            <a:r>
              <a:rPr lang="lv-LV" dirty="0" err="1"/>
              <a:t>infection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oral</a:t>
            </a:r>
            <a:r>
              <a:rPr lang="lv-LV" dirty="0"/>
              <a:t> </a:t>
            </a:r>
            <a:r>
              <a:rPr lang="lv-LV" dirty="0" err="1"/>
              <a:t>cavity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oropharyngeal</a:t>
            </a:r>
            <a:r>
              <a:rPr lang="lv-LV" dirty="0"/>
              <a:t> </a:t>
            </a:r>
            <a:r>
              <a:rPr lang="lv-LV" dirty="0" err="1"/>
              <a:t>cancers</a:t>
            </a:r>
            <a:r>
              <a:rPr lang="lv-LV" dirty="0"/>
              <a:t>. Int J </a:t>
            </a:r>
            <a:r>
              <a:rPr lang="lv-LV" dirty="0" err="1"/>
              <a:t>Cancer</a:t>
            </a:r>
            <a:r>
              <a:rPr lang="lv-LV" dirty="0"/>
              <a:t>. 2004;108:766–772.</a:t>
            </a:r>
          </a:p>
          <a:p>
            <a:pPr algn="just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53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HPV un oropharynx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HPV+ OPSCC:</a:t>
            </a:r>
          </a:p>
          <a:p>
            <a:pPr lvl="1"/>
            <a:r>
              <a:rPr lang="en-US" dirty="0"/>
              <a:t>RTOG 0129 and RTOG </a:t>
            </a:r>
            <a:r>
              <a:rPr lang="en-US" dirty="0" smtClean="0"/>
              <a:t>0522</a:t>
            </a:r>
            <a:r>
              <a:rPr lang="lv-LV" dirty="0" smtClean="0"/>
              <a:t>[1]</a:t>
            </a:r>
          </a:p>
          <a:p>
            <a:pPr lvl="1"/>
            <a:r>
              <a:rPr lang="lv-LV" dirty="0" smtClean="0"/>
              <a:t>1058 pacientu</a:t>
            </a:r>
          </a:p>
          <a:p>
            <a:pPr lvl="1"/>
            <a:r>
              <a:rPr lang="lv-LV" dirty="0" smtClean="0"/>
              <a:t>Dzīvildze p16+ OPSCC &gt; p16 - OPSCC (</a:t>
            </a:r>
            <a:r>
              <a:rPr lang="lv-LV" dirty="0"/>
              <a:t> 2.6 </a:t>
            </a:r>
            <a:r>
              <a:rPr lang="lv-LV" dirty="0" smtClean="0"/>
              <a:t>pret </a:t>
            </a:r>
            <a:r>
              <a:rPr lang="lv-LV" dirty="0"/>
              <a:t>0.8 </a:t>
            </a:r>
            <a:r>
              <a:rPr lang="lv-LV" dirty="0" smtClean="0"/>
              <a:t>gadu)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just"/>
            <a:r>
              <a:rPr lang="lv-LV" dirty="0" smtClean="0"/>
              <a:t>1. </a:t>
            </a:r>
            <a:r>
              <a:rPr lang="lv-LV" dirty="0" err="1" smtClean="0"/>
              <a:t>Fakhry</a:t>
            </a:r>
            <a:r>
              <a:rPr lang="lv-LV" dirty="0" smtClean="0"/>
              <a:t> C, </a:t>
            </a:r>
            <a:r>
              <a:rPr lang="lv-LV" dirty="0" err="1" smtClean="0"/>
              <a:t>Zhang</a:t>
            </a:r>
            <a:r>
              <a:rPr lang="lv-LV" dirty="0" smtClean="0"/>
              <a:t> Q, </a:t>
            </a:r>
            <a:r>
              <a:rPr lang="lv-LV" dirty="0" err="1" smtClean="0"/>
              <a:t>Nguyen-Tan</a:t>
            </a:r>
            <a:r>
              <a:rPr lang="lv-LV" dirty="0" smtClean="0"/>
              <a:t> PF, </a:t>
            </a:r>
            <a:r>
              <a:rPr lang="lv-LV" dirty="0" err="1" smtClean="0"/>
              <a:t>et</a:t>
            </a:r>
            <a:r>
              <a:rPr lang="lv-LV" dirty="0" smtClean="0"/>
              <a:t> </a:t>
            </a:r>
            <a:r>
              <a:rPr lang="lv-LV" dirty="0" err="1" smtClean="0"/>
              <a:t>al</a:t>
            </a:r>
            <a:r>
              <a:rPr lang="lv-LV" dirty="0" smtClean="0"/>
              <a:t>. </a:t>
            </a:r>
            <a:r>
              <a:rPr lang="lv-LV" dirty="0" err="1" smtClean="0"/>
              <a:t>Human</a:t>
            </a:r>
            <a:r>
              <a:rPr lang="lv-LV" dirty="0" smtClean="0"/>
              <a:t> </a:t>
            </a:r>
            <a:r>
              <a:rPr lang="lv-LV" dirty="0" err="1" smtClean="0"/>
              <a:t>papillomavirus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overall</a:t>
            </a:r>
            <a:r>
              <a:rPr lang="lv-LV" dirty="0" smtClean="0"/>
              <a:t> </a:t>
            </a:r>
            <a:r>
              <a:rPr lang="lv-LV" dirty="0" err="1" smtClean="0"/>
              <a:t>survival</a:t>
            </a:r>
            <a:r>
              <a:rPr lang="lv-LV" dirty="0" smtClean="0"/>
              <a:t> </a:t>
            </a:r>
            <a:r>
              <a:rPr lang="lv-LV" dirty="0" err="1" smtClean="0"/>
              <a:t>after</a:t>
            </a:r>
            <a:r>
              <a:rPr lang="lv-LV" dirty="0" smtClean="0"/>
              <a:t> </a:t>
            </a:r>
            <a:r>
              <a:rPr lang="lv-LV" dirty="0" err="1" smtClean="0"/>
              <a:t>progression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oropharyngeal</a:t>
            </a:r>
            <a:r>
              <a:rPr lang="lv-LV" dirty="0" smtClean="0"/>
              <a:t> </a:t>
            </a:r>
            <a:r>
              <a:rPr lang="lv-LV" dirty="0" err="1" smtClean="0"/>
              <a:t>squamous</a:t>
            </a:r>
            <a:r>
              <a:rPr lang="lv-LV" dirty="0" smtClean="0"/>
              <a:t> </a:t>
            </a:r>
            <a:r>
              <a:rPr lang="lv-LV" dirty="0" err="1" smtClean="0"/>
              <a:t>cell</a:t>
            </a:r>
            <a:r>
              <a:rPr lang="lv-LV" dirty="0" smtClean="0"/>
              <a:t> </a:t>
            </a:r>
            <a:r>
              <a:rPr lang="lv-LV" dirty="0" err="1" smtClean="0"/>
              <a:t>carcinoma</a:t>
            </a:r>
            <a:r>
              <a:rPr lang="lv-LV" dirty="0" smtClean="0"/>
              <a:t>. J </a:t>
            </a:r>
            <a:r>
              <a:rPr lang="lv-LV" dirty="0" err="1" smtClean="0"/>
              <a:t>Clin</a:t>
            </a:r>
            <a:r>
              <a:rPr lang="lv-LV" dirty="0" smtClean="0"/>
              <a:t> </a:t>
            </a:r>
            <a:r>
              <a:rPr lang="lv-LV" dirty="0" err="1" smtClean="0"/>
              <a:t>Oncol</a:t>
            </a:r>
            <a:r>
              <a:rPr lang="lv-LV" dirty="0" smtClean="0"/>
              <a:t> 2014; 32:3365.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438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HPV un oropharynx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0938" y="2704094"/>
            <a:ext cx="4829175" cy="321511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0899" y="2603500"/>
            <a:ext cx="4720039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26" y="2220051"/>
            <a:ext cx="10515600" cy="1325563"/>
          </a:xfrm>
        </p:spPr>
        <p:txBody>
          <a:bodyPr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Paldies par uzmanību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HPV un auss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592" y="2603500"/>
            <a:ext cx="5085628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Arējā auss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dirty="0" smtClean="0"/>
              <a:t>Plakanšūnu </a:t>
            </a:r>
            <a:r>
              <a:rPr lang="lv-LV" dirty="0" err="1" smtClean="0"/>
              <a:t>papilloma</a:t>
            </a:r>
            <a:r>
              <a:rPr lang="lv-LV" dirty="0" smtClean="0"/>
              <a:t>:</a:t>
            </a:r>
          </a:p>
          <a:p>
            <a:pPr lvl="1"/>
            <a:r>
              <a:rPr lang="lv-LV" dirty="0" smtClean="0"/>
              <a:t>Viens no visvairāk sastopamajiem labdabīgajiem jaunveidojumiem ārējās auss rajonā</a:t>
            </a:r>
          </a:p>
          <a:p>
            <a:pPr lvl="1"/>
            <a:r>
              <a:rPr lang="lv-LV" dirty="0" smtClean="0"/>
              <a:t>Biežāk lokalizējas ārējā auss ejā</a:t>
            </a:r>
          </a:p>
          <a:p>
            <a:pPr lvl="1"/>
            <a:r>
              <a:rPr lang="lv-LV" dirty="0" smtClean="0"/>
              <a:t>Incidence: </a:t>
            </a:r>
            <a:r>
              <a:rPr lang="lv-LV" dirty="0" err="1" smtClean="0"/>
              <a:t>siev</a:t>
            </a:r>
            <a:r>
              <a:rPr lang="lv-LV" dirty="0" smtClean="0"/>
              <a:t>=vīr</a:t>
            </a:r>
          </a:p>
          <a:p>
            <a:pPr lvl="1"/>
            <a:r>
              <a:rPr lang="lv-LV" dirty="0" smtClean="0"/>
              <a:t>Lēna, </a:t>
            </a:r>
            <a:r>
              <a:rPr lang="lv-LV" dirty="0" err="1" smtClean="0"/>
              <a:t>eksofīta</a:t>
            </a:r>
            <a:r>
              <a:rPr lang="lv-LV" dirty="0" smtClean="0"/>
              <a:t> augšana</a:t>
            </a:r>
          </a:p>
          <a:p>
            <a:pPr lvl="1"/>
            <a:r>
              <a:rPr lang="lv-LV" dirty="0" smtClean="0"/>
              <a:t>Etioloģija:</a:t>
            </a:r>
          </a:p>
          <a:p>
            <a:pPr lvl="2"/>
            <a:r>
              <a:rPr lang="lv-LV" dirty="0" smtClean="0"/>
              <a:t>Zema riska HPV, biežāk HPV-6 un HPV-11</a:t>
            </a:r>
          </a:p>
          <a:p>
            <a:pPr lvl="1"/>
            <a:r>
              <a:rPr lang="lv-LV" dirty="0" smtClean="0"/>
              <a:t>Simptomi:</a:t>
            </a:r>
          </a:p>
          <a:p>
            <a:pPr lvl="2"/>
            <a:r>
              <a:rPr lang="lv-LV" dirty="0" smtClean="0"/>
              <a:t>Bieži </a:t>
            </a:r>
            <a:r>
              <a:rPr lang="lv-LV" dirty="0" err="1" smtClean="0"/>
              <a:t>asimptomātiska</a:t>
            </a:r>
            <a:endParaRPr lang="lv-LV" dirty="0" smtClean="0"/>
          </a:p>
          <a:p>
            <a:pPr lvl="2"/>
            <a:r>
              <a:rPr lang="lv-LV" dirty="0" smtClean="0"/>
              <a:t>Var izraisīt </a:t>
            </a:r>
            <a:r>
              <a:rPr lang="lv-LV" dirty="0" err="1" smtClean="0"/>
              <a:t>konduktīvu</a:t>
            </a:r>
            <a:r>
              <a:rPr lang="lv-LV" dirty="0" smtClean="0"/>
              <a:t> dzirdes zudumu – auss ejas obstrukcija</a:t>
            </a:r>
          </a:p>
          <a:p>
            <a:pPr lvl="1"/>
            <a:r>
              <a:rPr lang="lv-LV" dirty="0" smtClean="0"/>
              <a:t>Ārstēšana – ķirurģiska (ekscīzija)</a:t>
            </a:r>
          </a:p>
        </p:txBody>
      </p:sp>
    </p:spTree>
    <p:extLst>
      <p:ext uri="{BB962C8B-B14F-4D97-AF65-F5344CB8AC3E}">
        <p14:creationId xmlns:p14="http://schemas.microsoft.com/office/powerpoint/2010/main" val="22330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Arējā auss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9806" y="2315430"/>
            <a:ext cx="3979817" cy="3912647"/>
          </a:xfrm>
          <a:prstGeom prst="rect">
            <a:avLst/>
          </a:prstGeom>
        </p:spPr>
      </p:pic>
      <p:pic>
        <p:nvPicPr>
          <p:cNvPr id="1026" name="Picture 2" descr="Squamous Papilloma External Can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2316480"/>
            <a:ext cx="4225246" cy="391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9143" y="5364480"/>
            <a:ext cx="574766" cy="731520"/>
          </a:xfrm>
          <a:prstGeom prst="rect">
            <a:avLst/>
          </a:prstGeom>
          <a:solidFill>
            <a:srgbClr val="390001"/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991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Arējā auss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355" y="2403566"/>
            <a:ext cx="8607012" cy="3885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9355" y="6288755"/>
            <a:ext cx="8607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 err="1"/>
              <a:t>Lee</a:t>
            </a:r>
            <a:r>
              <a:rPr lang="lv-LV" sz="800" dirty="0"/>
              <a:t> JH, </a:t>
            </a:r>
            <a:r>
              <a:rPr lang="lv-LV" sz="800" dirty="0" err="1"/>
              <a:t>Burm</a:t>
            </a:r>
            <a:r>
              <a:rPr lang="lv-LV" sz="800" dirty="0"/>
              <a:t> JS, </a:t>
            </a:r>
            <a:r>
              <a:rPr lang="lv-LV" sz="800" dirty="0" err="1"/>
              <a:t>Yang</a:t>
            </a:r>
            <a:r>
              <a:rPr lang="lv-LV" sz="800" dirty="0"/>
              <a:t> WY, </a:t>
            </a:r>
            <a:r>
              <a:rPr lang="lv-LV" sz="800" dirty="0" err="1"/>
              <a:t>Kang</a:t>
            </a:r>
            <a:r>
              <a:rPr lang="lv-LV" sz="800" dirty="0"/>
              <a:t> SY, </a:t>
            </a:r>
            <a:r>
              <a:rPr lang="lv-LV" sz="800" dirty="0" err="1"/>
              <a:t>Byun</a:t>
            </a:r>
            <a:r>
              <a:rPr lang="lv-LV" sz="800" dirty="0"/>
              <a:t> SW. </a:t>
            </a:r>
            <a:r>
              <a:rPr lang="lv-LV" sz="800" dirty="0" err="1"/>
              <a:t>Treatment</a:t>
            </a:r>
            <a:r>
              <a:rPr lang="lv-LV" sz="800" dirty="0"/>
              <a:t> </a:t>
            </a:r>
            <a:r>
              <a:rPr lang="lv-LV" sz="800" dirty="0" err="1"/>
              <a:t>of</a:t>
            </a:r>
            <a:r>
              <a:rPr lang="lv-LV" sz="800" dirty="0"/>
              <a:t> </a:t>
            </a:r>
            <a:r>
              <a:rPr lang="lv-LV" sz="800" dirty="0" err="1"/>
              <a:t>Verruca</a:t>
            </a:r>
            <a:r>
              <a:rPr lang="lv-LV" sz="800" dirty="0"/>
              <a:t> </a:t>
            </a:r>
            <a:r>
              <a:rPr lang="lv-LV" sz="800" dirty="0" err="1"/>
              <a:t>Vulgaris</a:t>
            </a:r>
            <a:r>
              <a:rPr lang="lv-LV" sz="800" dirty="0"/>
              <a:t> </a:t>
            </a:r>
            <a:r>
              <a:rPr lang="lv-LV" sz="800" dirty="0" err="1"/>
              <a:t>in</a:t>
            </a:r>
            <a:r>
              <a:rPr lang="lv-LV" sz="800" dirty="0"/>
              <a:t> </a:t>
            </a:r>
            <a:r>
              <a:rPr lang="lv-LV" sz="800" dirty="0" err="1"/>
              <a:t>Both</a:t>
            </a:r>
            <a:r>
              <a:rPr lang="lv-LV" sz="800" dirty="0"/>
              <a:t> </a:t>
            </a:r>
            <a:r>
              <a:rPr lang="lv-LV" sz="800" dirty="0" err="1"/>
              <a:t>External</a:t>
            </a:r>
            <a:r>
              <a:rPr lang="lv-LV" sz="800" dirty="0"/>
              <a:t> </a:t>
            </a:r>
            <a:r>
              <a:rPr lang="lv-LV" sz="800" dirty="0" err="1"/>
              <a:t>Auditory</a:t>
            </a:r>
            <a:r>
              <a:rPr lang="lv-LV" sz="800" dirty="0"/>
              <a:t> </a:t>
            </a:r>
            <a:r>
              <a:rPr lang="lv-LV" sz="800" dirty="0" err="1"/>
              <a:t>Canals</a:t>
            </a:r>
            <a:r>
              <a:rPr lang="lv-LV" sz="800" dirty="0"/>
              <a:t> </a:t>
            </a:r>
            <a:r>
              <a:rPr lang="lv-LV" sz="800" dirty="0" err="1"/>
              <a:t>Using</a:t>
            </a:r>
            <a:r>
              <a:rPr lang="lv-LV" sz="800" dirty="0"/>
              <a:t> </a:t>
            </a:r>
            <a:r>
              <a:rPr lang="lv-LV" sz="800" dirty="0" err="1"/>
              <a:t>Bleomycin</a:t>
            </a:r>
            <a:r>
              <a:rPr lang="lv-LV" sz="800" dirty="0"/>
              <a:t> </a:t>
            </a:r>
            <a:r>
              <a:rPr lang="lv-LV" sz="800" dirty="0" err="1"/>
              <a:t>Injections</a:t>
            </a:r>
            <a:r>
              <a:rPr lang="lv-LV" sz="800" dirty="0"/>
              <a:t>. </a:t>
            </a:r>
            <a:r>
              <a:rPr lang="lv-LV" sz="800" dirty="0" err="1"/>
              <a:t>Clinical</a:t>
            </a:r>
            <a:r>
              <a:rPr lang="lv-LV" sz="800" dirty="0"/>
              <a:t> </a:t>
            </a:r>
            <a:r>
              <a:rPr lang="lv-LV" sz="800" dirty="0" err="1"/>
              <a:t>and</a:t>
            </a:r>
            <a:r>
              <a:rPr lang="lv-LV" sz="800" dirty="0"/>
              <a:t> </a:t>
            </a:r>
            <a:r>
              <a:rPr lang="lv-LV" sz="800" dirty="0" err="1"/>
              <a:t>Experimental</a:t>
            </a:r>
            <a:r>
              <a:rPr lang="lv-LV" sz="800" dirty="0"/>
              <a:t> </a:t>
            </a:r>
            <a:r>
              <a:rPr lang="lv-LV" sz="800" dirty="0" err="1"/>
              <a:t>Otorhinolaryngology</a:t>
            </a:r>
            <a:r>
              <a:rPr lang="lv-LV" sz="800" dirty="0"/>
              <a:t>. 2015;8(3):295-297. </a:t>
            </a:r>
          </a:p>
        </p:txBody>
      </p:sp>
    </p:spTree>
    <p:extLst>
      <p:ext uri="{BB962C8B-B14F-4D97-AF65-F5344CB8AC3E}">
        <p14:creationId xmlns:p14="http://schemas.microsoft.com/office/powerpoint/2010/main" val="19609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Vidusauss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Nav pārliecinošu pierādījumu par HPV izraisītu jaunveidojumu attīstību vidusausī</a:t>
            </a:r>
          </a:p>
          <a:p>
            <a:r>
              <a:rPr lang="lv-LV" dirty="0" smtClean="0"/>
              <a:t>Primāra vidusauss invertēta </a:t>
            </a:r>
            <a:r>
              <a:rPr lang="lv-LV" dirty="0" err="1" smtClean="0"/>
              <a:t>papilloma</a:t>
            </a:r>
            <a:r>
              <a:rPr lang="lv-LV" dirty="0" smtClean="0"/>
              <a:t> (PVIP)?</a:t>
            </a:r>
          </a:p>
          <a:p>
            <a:r>
              <a:rPr lang="lv-LV" dirty="0" smtClean="0"/>
              <a:t>Vidusauss p</a:t>
            </a:r>
            <a:r>
              <a:rPr lang="lv-LV" dirty="0" smtClean="0"/>
              <a:t>lakanšūnu </a:t>
            </a:r>
            <a:r>
              <a:rPr lang="lv-LV" dirty="0" err="1" smtClean="0"/>
              <a:t>papilloma</a:t>
            </a:r>
            <a:r>
              <a:rPr lang="lv-LV" dirty="0" smtClean="0"/>
              <a:t>?</a:t>
            </a:r>
          </a:p>
          <a:p>
            <a:r>
              <a:rPr lang="lv-LV" dirty="0"/>
              <a:t>Lisa </a:t>
            </a:r>
            <a:r>
              <a:rPr lang="lv-LV" dirty="0" err="1"/>
              <a:t>van</a:t>
            </a:r>
            <a:r>
              <a:rPr lang="lv-LV" dirty="0"/>
              <a:t> der </a:t>
            </a:r>
            <a:r>
              <a:rPr lang="lv-LV" dirty="0" err="1" smtClean="0"/>
              <a:t>Putten</a:t>
            </a:r>
            <a:r>
              <a:rPr lang="lv-LV" dirty="0" smtClean="0"/>
              <a:t> </a:t>
            </a:r>
            <a:r>
              <a:rPr lang="lv-LV" dirty="0" err="1" smtClean="0"/>
              <a:t>et</a:t>
            </a:r>
            <a:r>
              <a:rPr lang="lv-LV" dirty="0" smtClean="0"/>
              <a:t> </a:t>
            </a:r>
            <a:r>
              <a:rPr lang="lv-LV" dirty="0" err="1" smtClean="0"/>
              <a:t>al</a:t>
            </a:r>
            <a:r>
              <a:rPr lang="lv-LV" dirty="0" smtClean="0"/>
              <a:t> (2013):</a:t>
            </a:r>
          </a:p>
          <a:p>
            <a:pPr lvl="1"/>
            <a:r>
              <a:rPr lang="lv-LV" dirty="0" smtClean="0"/>
              <a:t>Literatūrā aprakstīti 19 PIVP gadījumi</a:t>
            </a:r>
          </a:p>
          <a:p>
            <a:pPr lvl="1"/>
            <a:r>
              <a:rPr lang="lv-LV" b="1" dirty="0" smtClean="0"/>
              <a:t>Tikai 1 bija HPV +</a:t>
            </a:r>
          </a:p>
          <a:p>
            <a:pPr marL="0" indent="0">
              <a:buNone/>
            </a:pPr>
            <a:endParaRPr lang="lv-LV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algn="just"/>
            <a:r>
              <a:rPr lang="lv-LV" dirty="0" smtClean="0"/>
              <a:t>1. </a:t>
            </a:r>
            <a:r>
              <a:rPr lang="lv-LV" dirty="0" err="1" smtClean="0"/>
              <a:t>Van</a:t>
            </a:r>
            <a:r>
              <a:rPr lang="lv-LV" dirty="0" smtClean="0"/>
              <a:t> der </a:t>
            </a:r>
            <a:r>
              <a:rPr lang="lv-LV" dirty="0" err="1" smtClean="0"/>
              <a:t>Putten</a:t>
            </a:r>
            <a:r>
              <a:rPr lang="lv-LV" dirty="0" smtClean="0"/>
              <a:t> L, </a:t>
            </a:r>
            <a:r>
              <a:rPr lang="lv-LV" dirty="0" err="1" smtClean="0"/>
              <a:t>Bloemena</a:t>
            </a:r>
            <a:r>
              <a:rPr lang="lv-LV" dirty="0" smtClean="0"/>
              <a:t> E, </a:t>
            </a:r>
            <a:r>
              <a:rPr lang="lv-LV" dirty="0" err="1" smtClean="0"/>
              <a:t>Merkus</a:t>
            </a:r>
            <a:r>
              <a:rPr lang="lv-LV" dirty="0" smtClean="0"/>
              <a:t> P, </a:t>
            </a:r>
            <a:r>
              <a:rPr lang="lv-LV" dirty="0" err="1" smtClean="0"/>
              <a:t>Hensen</a:t>
            </a:r>
            <a:r>
              <a:rPr lang="lv-LV" dirty="0" smtClean="0"/>
              <a:t> EF. </a:t>
            </a:r>
            <a:r>
              <a:rPr lang="lv-LV" dirty="0" err="1" smtClean="0"/>
              <a:t>Schneiderian</a:t>
            </a:r>
            <a:r>
              <a:rPr lang="lv-LV" dirty="0" smtClean="0"/>
              <a:t> </a:t>
            </a:r>
            <a:r>
              <a:rPr lang="lv-LV" dirty="0" err="1" smtClean="0"/>
              <a:t>papilloma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temporal</a:t>
            </a:r>
            <a:r>
              <a:rPr lang="lv-LV" dirty="0" smtClean="0"/>
              <a:t> </a:t>
            </a:r>
            <a:r>
              <a:rPr lang="lv-LV" dirty="0" err="1" smtClean="0"/>
              <a:t>bone</a:t>
            </a:r>
            <a:r>
              <a:rPr lang="lv-LV" dirty="0" smtClean="0"/>
              <a:t>. BMJ </a:t>
            </a:r>
            <a:r>
              <a:rPr lang="lv-LV" dirty="0" err="1" smtClean="0"/>
              <a:t>Case</a:t>
            </a:r>
            <a:r>
              <a:rPr lang="lv-LV" dirty="0" smtClean="0"/>
              <a:t> </a:t>
            </a:r>
            <a:r>
              <a:rPr lang="lv-LV" dirty="0" err="1" smtClean="0"/>
              <a:t>Reports</a:t>
            </a:r>
            <a:r>
              <a:rPr lang="lv-LV" dirty="0" smtClean="0"/>
              <a:t>. 2013;2013:bcr2013201219. doi:10.1136/bcr-2013-201219.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586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HPV un deguns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Aptuveni</a:t>
            </a:r>
            <a:r>
              <a:rPr lang="en-US" dirty="0" smtClean="0"/>
              <a:t> 33% no vis</a:t>
            </a:r>
            <a:r>
              <a:rPr lang="lv-LV" dirty="0" err="1" smtClean="0"/>
              <a:t>ām</a:t>
            </a:r>
            <a:r>
              <a:rPr lang="lv-LV" dirty="0" smtClean="0"/>
              <a:t> </a:t>
            </a:r>
            <a:r>
              <a:rPr lang="lv-LV" dirty="0" err="1" smtClean="0"/>
              <a:t>sinonazālām</a:t>
            </a:r>
            <a:r>
              <a:rPr lang="lv-LV" dirty="0" smtClean="0"/>
              <a:t> </a:t>
            </a:r>
            <a:r>
              <a:rPr lang="lv-LV" dirty="0" err="1" smtClean="0"/>
              <a:t>papilomām</a:t>
            </a:r>
            <a:r>
              <a:rPr lang="lv-LV" dirty="0" smtClean="0"/>
              <a:t> (SP) un ~ 22% no </a:t>
            </a:r>
            <a:r>
              <a:rPr lang="lv-LV" dirty="0" err="1" smtClean="0"/>
              <a:t>sinonazālām</a:t>
            </a:r>
            <a:r>
              <a:rPr lang="lv-LV" dirty="0" smtClean="0"/>
              <a:t> karcinomām ir HPV + [1]</a:t>
            </a:r>
          </a:p>
          <a:p>
            <a:r>
              <a:rPr lang="lv-LV" dirty="0" smtClean="0"/>
              <a:t>Biežākie HPV varianti:</a:t>
            </a:r>
          </a:p>
          <a:p>
            <a:pPr lvl="1"/>
            <a:r>
              <a:rPr lang="lv-LV" dirty="0" smtClean="0"/>
              <a:t>HPV-6 un HPV-11 – labdabīgie veidojumi</a:t>
            </a:r>
          </a:p>
          <a:p>
            <a:pPr lvl="1"/>
            <a:r>
              <a:rPr lang="lv-LV" dirty="0" smtClean="0"/>
              <a:t>HPV-16 un HPV-18 – ļaundabīgie veidojumi</a:t>
            </a:r>
          </a:p>
          <a:p>
            <a:r>
              <a:rPr lang="lv-LV" dirty="0" smtClean="0"/>
              <a:t>Biežāk </a:t>
            </a:r>
            <a:r>
              <a:rPr lang="lv-LV" dirty="0" err="1" smtClean="0"/>
              <a:t>unilaterāli</a:t>
            </a:r>
            <a:r>
              <a:rPr lang="lv-LV" dirty="0" smtClean="0"/>
              <a:t> veidojumi</a:t>
            </a:r>
          </a:p>
          <a:p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pPr marL="228600" indent="-228600" algn="just">
              <a:buAutoNum type="arabicPeriod"/>
            </a:pPr>
            <a:r>
              <a:rPr lang="en-US" dirty="0" err="1" smtClean="0"/>
              <a:t>Syrjänen</a:t>
            </a:r>
            <a:r>
              <a:rPr lang="en-US" dirty="0" smtClean="0"/>
              <a:t> </a:t>
            </a:r>
            <a:r>
              <a:rPr lang="en-US" dirty="0"/>
              <a:t>KJ. HPV infections in benign and malignant </a:t>
            </a:r>
            <a:r>
              <a:rPr lang="en-US" dirty="0" err="1"/>
              <a:t>sinonasal</a:t>
            </a:r>
            <a:r>
              <a:rPr lang="en-US" dirty="0"/>
              <a:t> lesions. </a:t>
            </a:r>
            <a:r>
              <a:rPr lang="en-US" i="1" dirty="0"/>
              <a:t>Journal of Clinical Pathology</a:t>
            </a:r>
            <a:r>
              <a:rPr lang="en-US" dirty="0"/>
              <a:t>. 2003;56(3):174-181</a:t>
            </a:r>
            <a:r>
              <a:rPr lang="en-US" dirty="0" smtClean="0"/>
              <a:t>.</a:t>
            </a:r>
            <a:endParaRPr lang="lv-LV" dirty="0" smtClean="0"/>
          </a:p>
          <a:p>
            <a:pPr marL="228600" indent="-228600" algn="just">
              <a:buAutoNum type="arabicPeriod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698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HPV un deguns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Sinonazālās</a:t>
            </a:r>
            <a:r>
              <a:rPr lang="lv-LV" dirty="0" smtClean="0"/>
              <a:t> </a:t>
            </a:r>
            <a:r>
              <a:rPr lang="lv-LV" dirty="0" err="1" smtClean="0"/>
              <a:t>papillomas</a:t>
            </a:r>
            <a:r>
              <a:rPr lang="lv-LV" dirty="0" smtClean="0"/>
              <a:t> iedala:</a:t>
            </a:r>
          </a:p>
          <a:p>
            <a:pPr lvl="1"/>
            <a:r>
              <a:rPr lang="lv-LV" dirty="0" err="1" smtClean="0"/>
              <a:t>Eksofīta</a:t>
            </a:r>
            <a:r>
              <a:rPr lang="lv-LV" dirty="0" smtClean="0"/>
              <a:t> plakanšūnu </a:t>
            </a:r>
            <a:r>
              <a:rPr lang="lv-LV" dirty="0" err="1" smtClean="0"/>
              <a:t>papilloma</a:t>
            </a:r>
            <a:endParaRPr lang="lv-LV" dirty="0" smtClean="0"/>
          </a:p>
          <a:p>
            <a:pPr lvl="1"/>
            <a:r>
              <a:rPr lang="lv-LV" dirty="0" smtClean="0"/>
              <a:t>Invertēta </a:t>
            </a:r>
            <a:r>
              <a:rPr lang="lv-LV" dirty="0" err="1" smtClean="0"/>
              <a:t>papilloma</a:t>
            </a:r>
            <a:endParaRPr lang="lv-LV" dirty="0" smtClean="0"/>
          </a:p>
          <a:p>
            <a:pPr lvl="1"/>
            <a:r>
              <a:rPr lang="lv-LV" dirty="0" smtClean="0"/>
              <a:t>Cilindrisko šūnu </a:t>
            </a:r>
            <a:r>
              <a:rPr lang="lv-LV" dirty="0" err="1" smtClean="0"/>
              <a:t>papilloma</a:t>
            </a:r>
            <a:endParaRPr lang="lv-LV" dirty="0" smtClean="0"/>
          </a:p>
          <a:p>
            <a:r>
              <a:rPr lang="lv-LV" dirty="0" smtClean="0"/>
              <a:t>~70% no SP – invertētas </a:t>
            </a:r>
            <a:r>
              <a:rPr lang="lv-LV" dirty="0" err="1" smtClean="0"/>
              <a:t>papillomas</a:t>
            </a:r>
            <a:endParaRPr lang="lv-LV" dirty="0" smtClean="0"/>
          </a:p>
          <a:p>
            <a:r>
              <a:rPr lang="lv-LV" dirty="0" err="1" smtClean="0"/>
              <a:t>Vīrieši:sievietes</a:t>
            </a:r>
            <a:r>
              <a:rPr lang="lv-LV" dirty="0" smtClean="0"/>
              <a:t>=4:1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325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902</TotalTime>
  <Words>894</Words>
  <Application>Microsoft Office PowerPoint</Application>
  <PresentationFormat>Widescreen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Ion Boardroom</vt:lpstr>
      <vt:lpstr>HPV infekcija otolaringoloģijas praksē</vt:lpstr>
      <vt:lpstr>Ievads</vt:lpstr>
      <vt:lpstr>HPV un auss</vt:lpstr>
      <vt:lpstr>Arējā auss</vt:lpstr>
      <vt:lpstr>Arējā auss</vt:lpstr>
      <vt:lpstr>Arējā auss</vt:lpstr>
      <vt:lpstr>Vidusauss</vt:lpstr>
      <vt:lpstr>HPV un deguns</vt:lpstr>
      <vt:lpstr>HPV un deguns</vt:lpstr>
      <vt:lpstr>HPV un deguns</vt:lpstr>
      <vt:lpstr>Invertēta papilloma</vt:lpstr>
      <vt:lpstr>Invertēta papilloma</vt:lpstr>
      <vt:lpstr>HPV un deguns</vt:lpstr>
      <vt:lpstr>Sinonazāla karcinoma</vt:lpstr>
      <vt:lpstr>HPV un deguns</vt:lpstr>
      <vt:lpstr>HPV un balsene</vt:lpstr>
      <vt:lpstr>HPV un balsene</vt:lpstr>
      <vt:lpstr>Rekurenta respiratora papillomatoze</vt:lpstr>
      <vt:lpstr>Rekurenta respiratora papillomatoze</vt:lpstr>
      <vt:lpstr>HPV un oropharynx</vt:lpstr>
      <vt:lpstr>HPV un oropharynx</vt:lpstr>
      <vt:lpstr>HPV un oropharynx</vt:lpstr>
      <vt:lpstr>HPV un oropharynx</vt:lpstr>
      <vt:lpstr>Paldies par uzmanību!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HPV infekcija otolaringoloģijas praksē</dc:title>
  <dc:creator>AndrejsL</dc:creator>
  <cp:lastModifiedBy>AndrejsL</cp:lastModifiedBy>
  <cp:revision>31</cp:revision>
  <dcterms:created xsi:type="dcterms:W3CDTF">2017-06-20T16:54:37Z</dcterms:created>
  <dcterms:modified xsi:type="dcterms:W3CDTF">2017-06-21T07:56:55Z</dcterms:modified>
</cp:coreProperties>
</file>